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2" r:id="rId5"/>
    <p:sldId id="286" r:id="rId6"/>
    <p:sldId id="263" r:id="rId7"/>
    <p:sldId id="276" r:id="rId8"/>
    <p:sldId id="268" r:id="rId9"/>
    <p:sldId id="288" r:id="rId10"/>
    <p:sldId id="275" r:id="rId11"/>
    <p:sldId id="280" r:id="rId12"/>
    <p:sldId id="281" r:id="rId13"/>
    <p:sldId id="284" r:id="rId14"/>
    <p:sldId id="287" r:id="rId15"/>
    <p:sldId id="274" r:id="rId16"/>
    <p:sldId id="277" r:id="rId17"/>
    <p:sldId id="278" r:id="rId18"/>
    <p:sldId id="269" r:id="rId19"/>
    <p:sldId id="265" r:id="rId20"/>
    <p:sldId id="271" r:id="rId21"/>
    <p:sldId id="272" r:id="rId22"/>
    <p:sldId id="266" r:id="rId23"/>
    <p:sldId id="292" r:id="rId24"/>
    <p:sldId id="285" r:id="rId25"/>
    <p:sldId id="261" r:id="rId26"/>
    <p:sldId id="289" r:id="rId27"/>
    <p:sldId id="291" r:id="rId28"/>
    <p:sldId id="262" r:id="rId29"/>
  </p:sldIdLst>
  <p:sldSz cx="12192000" cy="6858000"/>
  <p:notesSz cx="6858000" cy="12192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Montserrat" panose="020B0600000101010101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00206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0F4C2-3FB6-4896-ACCF-8B2CC8DB46C5}" v="1265" dt="2020-08-15T07:56:08.170"/>
    <p1510:client id="{0BD586C6-462C-485F-8A24-75C6B46B741B}" v="31" dt="2020-08-15T04:36:16.721"/>
    <p1510:client id="{231593C2-355E-4E31-923C-0E465E5B526F}" v="3333" dt="2020-08-15T09:18:35.755"/>
    <p1510:client id="{3C54687E-2E57-4573-BAD5-19A4DA3B2615}" v="1106" dt="2020-08-15T15:55:14.009"/>
    <p1510:client id="{48E7D4F2-5228-4259-A9C7-29B5EE892F61}" v="24" dt="2020-08-15T11:23:44.184"/>
    <p1510:client id="{7488F16B-74C8-4204-9C01-8AC802BFD5CC}" v="1128" dt="2020-08-15T18:51:03.825"/>
    <p1510:client id="{A6A229BE-0030-463A-8EAD-E8E50336B362}" v="5" dt="2020-08-15T09:19:30.217"/>
    <p1510:client id="{B4F235E3-1786-49F8-B031-2805B65FAB27}" v="9862" dt="2020-08-15T20:08:38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23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05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04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21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35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0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73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2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9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77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09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14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8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99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6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6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4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65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142839" cy="685628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4"/>
          <a:srcRect t="7312" b="7312"/>
          <a:stretch/>
        </p:blipFill>
        <p:spPr>
          <a:xfrm>
            <a:off x="142839" y="0"/>
            <a:ext cx="12046113" cy="685628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28518" y="2047363"/>
            <a:ext cx="8132316" cy="2761559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6" name="Object 5"/>
          <p:cNvSpPr/>
          <p:nvPr/>
        </p:nvSpPr>
        <p:spPr>
          <a:xfrm>
            <a:off x="809423" y="2397818"/>
            <a:ext cx="11093851" cy="14683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615"/>
              </a:lnSpc>
              <a:spcAft>
                <a:spcPts val="600"/>
              </a:spcAft>
              <a:buNone/>
            </a:pPr>
            <a: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JEJU BIG DATA</a:t>
            </a:r>
            <a:b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6800" b="1" kern="0" spc="431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COMPETITION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857036" y="4208499"/>
            <a:ext cx="11046238" cy="2214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 pitchFamily="34" charset="-120"/>
              </a:rPr>
              <a:t>Team Name : </a:t>
            </a:r>
            <a:r>
              <a:rPr lang="ko-KR" altLang="en-US" sz="2000">
                <a:solidFill>
                  <a:srgbClr val="FFFFFF"/>
                </a:solidFill>
                <a:latin typeface="Roboto"/>
                <a:ea typeface="Roboto"/>
                <a:cs typeface="Roboto" pitchFamily="34" charset="-120"/>
              </a:rPr>
              <a:t>감귤</a:t>
            </a:r>
            <a:endParaRPr lang="ko-KR" altLang="en-US" sz="2000">
              <a:solidFill>
                <a:srgbClr val="FFFFFF"/>
              </a:solidFill>
              <a:ea typeface="Robot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7293C-C5F1-9143-8237-240264795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7" y="6060519"/>
            <a:ext cx="1649458" cy="407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B5668-C1F1-5544-94B1-A247F8A5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264" y="6060519"/>
            <a:ext cx="1612378" cy="407008"/>
          </a:xfrm>
          <a:prstGeom prst="rect">
            <a:avLst/>
          </a:prstGeom>
        </p:spPr>
      </p:pic>
      <p:pic>
        <p:nvPicPr>
          <p:cNvPr id="13" name="그림 12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6B47CB7-286E-8142-A2E4-2B10DF666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849" y="6084339"/>
            <a:ext cx="2215425" cy="430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38136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29E2086-E481-49DB-A566-00E4B179E8E0}"/>
              </a:ext>
            </a:extLst>
          </p:cNvPr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FA40AC35-007E-40E6-A1BF-1B744538EB0D}"/>
              </a:ext>
            </a:extLst>
          </p:cNvPr>
          <p:cNvSpPr/>
          <p:nvPr/>
        </p:nvSpPr>
        <p:spPr>
          <a:xfrm>
            <a:off x="1502375" y="3139630"/>
            <a:ext cx="4495350" cy="686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그룹 내 이용 고객이</a:t>
            </a:r>
            <a:endParaRPr lang="ko-KR">
              <a:solidFill>
                <a:srgbClr val="002060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3명 이하인 카테고리 수</a:t>
            </a:r>
            <a:endParaRPr lang="ko-KR">
              <a:solidFill>
                <a:srgbClr val="002060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sz="20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그룹 내 카테고리 수</a:t>
            </a:r>
            <a:endParaRPr lang="ko-KR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endParaRPr lang="ko-KR" altLang="en-US" sz="20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B8F7B9C-960C-4239-B162-CAFDCA188073}"/>
              </a:ext>
            </a:extLst>
          </p:cNvPr>
          <p:cNvSpPr/>
          <p:nvPr/>
        </p:nvSpPr>
        <p:spPr>
          <a:xfrm>
            <a:off x="1432191" y="3430391"/>
            <a:ext cx="1306981" cy="676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b="1" kern="0" spc="220">
                <a:solidFill>
                  <a:srgbClr val="002060"/>
                </a:solidFill>
                <a:ea typeface="+mn-lt"/>
                <a:cs typeface="+mn-lt"/>
              </a:rPr>
              <a:t>p</a:t>
            </a:r>
            <a:r>
              <a:rPr lang="ko-KR" altLang="en-US" sz="3200" b="1" kern="0" spc="220">
                <a:solidFill>
                  <a:srgbClr val="002060"/>
                </a:solidFill>
                <a:ea typeface="+mn-lt"/>
                <a:cs typeface="+mn-lt"/>
              </a:rPr>
              <a:t>=</a:t>
            </a:r>
            <a:endParaRPr lang="ko-KR" altLang="en-US" sz="3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endParaRPr lang="en-US" altLang="ko-KR" sz="48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F2382C-5BC2-4783-BCD0-9533B3217720}"/>
              </a:ext>
            </a:extLst>
          </p:cNvPr>
          <p:cNvCxnSpPr>
            <a:cxnSpLocks/>
          </p:cNvCxnSpPr>
          <p:nvPr/>
        </p:nvCxnSpPr>
        <p:spPr>
          <a:xfrm flipV="1">
            <a:off x="2222334" y="3866648"/>
            <a:ext cx="3128205" cy="10026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bject 5">
            <a:extLst>
              <a:ext uri="{FF2B5EF4-FFF2-40B4-BE49-F238E27FC236}">
                <a16:creationId xmlns:a16="http://schemas.microsoft.com/office/drawing/2014/main" id="{6EDD0309-FA36-4246-8CAC-66B026601FAF}"/>
              </a:ext>
            </a:extLst>
          </p:cNvPr>
          <p:cNvSpPr/>
          <p:nvPr/>
        </p:nvSpPr>
        <p:spPr>
          <a:xfrm>
            <a:off x="5730421" y="1568116"/>
            <a:ext cx="6129884" cy="5147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그    룹 : 지역 및 업종</a:t>
            </a:r>
          </a:p>
          <a:p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카테고리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데이터 상 </a:t>
            </a:r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해당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 </a:t>
            </a:r>
            <a:r>
              <a:rPr lang="en-US" altLang="ko-KR" sz="2000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그룹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에 해당하는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 row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수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CSTMR_CNT(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이용 고객 수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)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이 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3 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미만인 카테고리는 없음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. (</a:t>
            </a:r>
            <a:r>
              <a:rPr lang="ko-KR" altLang="en-US" sz="2000" b="1" kern="0" spc="220" err="1">
                <a:solidFill>
                  <a:srgbClr val="FFFFFF"/>
                </a:solidFill>
                <a:ea typeface="+mn-lt"/>
                <a:cs typeface="+mn-lt"/>
              </a:rPr>
              <a:t>비식별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 조치로 삭제됨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)</a:t>
            </a:r>
          </a:p>
          <a:p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CSTMR_CNT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가 낮은 카테고리는 없어질 가능성이 있다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또한 이용 고객 수가 매우 적기 때문에 불규칙한 변동을 하는 경우가 많다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새롭게 정의 된 변수 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p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를 통해서 그룹의 변동성을 판단한다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p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가 크다면,</a:t>
            </a:r>
          </a:p>
          <a:p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1. 대부분의 </a:t>
            </a:r>
            <a:r>
              <a:rPr lang="ko-KR" altLang="en-US" sz="2000" b="1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row에서</a:t>
            </a:r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 이용 고객이 3명 이하</a:t>
            </a:r>
          </a:p>
          <a:p>
            <a:r>
              <a:rPr lang="ko-KR" altLang="en-US" sz="2000" b="1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2. 시기별 데이터 변동이 커질 것이다.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E94AA01-A5B2-48B3-B993-8239FAC8024D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기준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4 p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변수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(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변동성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14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/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6026305" y="2506620"/>
            <a:ext cx="5495041" cy="2772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동일한 그룹 내에서 시간을 설명변수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,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총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AMT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를 반응 변수로하는 선형회귀 모델을 훈련한다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. </a:t>
            </a: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훈련결과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r2_score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에 따라서 해당 그룹의 시간에 대한 선형성 유무를 판단한다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8C129F-38FA-4E5A-8229-E7FBDBA860D1}"/>
              </a:ext>
            </a:extLst>
          </p:cNvPr>
          <p:cNvGrpSpPr/>
          <p:nvPr/>
        </p:nvGrpSpPr>
        <p:grpSpPr>
          <a:xfrm>
            <a:off x="1257950" y="2851608"/>
            <a:ext cx="4388771" cy="1772831"/>
            <a:chOff x="1248523" y="2974156"/>
            <a:chExt cx="4388771" cy="1772831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4E952F7-6649-4A8B-BA76-30FC883BF2D9}"/>
                </a:ext>
              </a:extLst>
            </p:cNvPr>
            <p:cNvSpPr/>
            <p:nvPr/>
          </p:nvSpPr>
          <p:spPr>
            <a:xfrm>
              <a:off x="1248523" y="3656648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kern="0" spc="220">
                  <a:solidFill>
                    <a:srgbClr val="002060"/>
                  </a:solidFill>
                  <a:ea typeface="+mn-lt"/>
                  <a:cs typeface="+mn-lt"/>
                </a:rPr>
                <a:t>R2_score </a:t>
              </a:r>
              <a:r>
                <a:rPr lang="ko-KR" altLang="en-US" sz="2800" b="1" kern="0" spc="220">
                  <a:solidFill>
                    <a:srgbClr val="002060"/>
                  </a:solidFill>
                  <a:ea typeface="+mn-lt"/>
                  <a:cs typeface="+mn-lt"/>
                </a:rPr>
                <a:t>=</a:t>
              </a:r>
              <a:endParaRPr lang="ko-KR" altLang="en-US" sz="2800" b="1" kern="0" spc="220">
                <a:solidFill>
                  <a:srgbClr val="002060"/>
                </a:solidFill>
                <a:ea typeface="맑은 고딕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6B5DF-FA3C-4A00-8D8C-0E2E289596E9}"/>
                </a:ext>
              </a:extLst>
            </p:cNvPr>
            <p:cNvSpPr txBox="1"/>
            <p:nvPr/>
          </p:nvSpPr>
          <p:spPr>
            <a:xfrm>
              <a:off x="5637229" y="297415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6DC0848-C27A-4E0D-A581-FAD20499A476}"/>
                </a:ext>
              </a:extLst>
            </p:cNvPr>
            <p:cNvSpPr/>
            <p:nvPr/>
          </p:nvSpPr>
          <p:spPr>
            <a:xfrm>
              <a:off x="3394358" y="3137174"/>
              <a:ext cx="1959707" cy="1609813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그룹 내에서 선형함수 학습 후 계산한 </a:t>
              </a:r>
              <a:r>
                <a:rPr lang="en-US" altLang="ko-KR" sz="20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r2_score</a:t>
              </a:r>
              <a:endPara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DAF4BDF-5369-4CA9-B58D-FD8BDE77DA02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기준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3 R2_score(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선형성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/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6191800" y="1131640"/>
            <a:ext cx="5495041" cy="55818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시간에 따라 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AMT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총액의 변화를 살펴보면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 2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번의 극대값과 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1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번의 극소값을 갖는 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차 다항 함수 꼴을 보이는 그룹들이 존재한다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. 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이러한 그룹들은 여름에는 매출이 증가하고 겨울에는 매출이 감소하는 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“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계절성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＂</a:t>
            </a:r>
            <a:r>
              <a:rPr lang="ko-KR" altLang="en-US" sz="1600" b="1" kern="0" spc="220">
                <a:solidFill>
                  <a:srgbClr val="FFFFFF"/>
                </a:solidFill>
                <a:ea typeface="맑은 고딕"/>
                <a:cs typeface="Arial"/>
              </a:rPr>
              <a:t>을 갖는 판단하였다</a:t>
            </a:r>
            <a:r>
              <a:rPr lang="en-US" altLang="ko-KR" sz="1600" b="1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RMSE</a:t>
            </a:r>
          </a:p>
          <a:p>
            <a:pPr lvl="1"/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4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차 다항 함수 학습 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rmse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오차 이다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. rmse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가 작은 그룹들을 계절성의 충분조건으로 보았다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diff_per</a:t>
            </a:r>
          </a:p>
          <a:p>
            <a:pPr lvl="1"/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계절성을 갖는 그룹이라면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, 19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월과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20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월의 매출이 비슷해야한다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.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따라서 그룹내 최대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,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최소 매출 차이에 비하여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19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월과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20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년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1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월 매출 차이가 작은 것을 계절성의 충분조건으로 보았다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.</a:t>
            </a:r>
          </a:p>
          <a:p>
            <a:pPr lvl="1"/>
            <a:endParaRPr lang="en-US" altLang="ko-KR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pPr lvl="1"/>
            <a:endParaRPr lang="en-US" altLang="ko-KR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pPr lvl="1"/>
            <a:endParaRPr lang="en-US" altLang="ko-KR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8C129F-38FA-4E5A-8229-E7FBDBA860D1}"/>
              </a:ext>
            </a:extLst>
          </p:cNvPr>
          <p:cNvGrpSpPr/>
          <p:nvPr/>
        </p:nvGrpSpPr>
        <p:grpSpPr>
          <a:xfrm>
            <a:off x="1350231" y="2751256"/>
            <a:ext cx="4388771" cy="1258746"/>
            <a:chOff x="1248523" y="2974156"/>
            <a:chExt cx="4388771" cy="1948339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4E952F7-6649-4A8B-BA76-30FC883BF2D9}"/>
                </a:ext>
              </a:extLst>
            </p:cNvPr>
            <p:cNvSpPr/>
            <p:nvPr/>
          </p:nvSpPr>
          <p:spPr>
            <a:xfrm>
              <a:off x="1248523" y="3773625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kern="0" spc="220">
                  <a:solidFill>
                    <a:srgbClr val="002060"/>
                  </a:solidFill>
                  <a:ea typeface="+mn-lt"/>
                  <a:cs typeface="+mn-lt"/>
                </a:rPr>
                <a:t>RMSE   </a:t>
              </a:r>
              <a:r>
                <a:rPr lang="ko-KR" altLang="en-US" sz="2800" b="1" kern="0" spc="220">
                  <a:solidFill>
                    <a:srgbClr val="002060"/>
                  </a:solidFill>
                  <a:ea typeface="+mn-lt"/>
                  <a:cs typeface="+mn-lt"/>
                </a:rPr>
                <a:t>=</a:t>
              </a:r>
              <a:endParaRPr lang="ko-KR" altLang="en-US" sz="2800" b="1" kern="0" spc="220">
                <a:solidFill>
                  <a:srgbClr val="002060"/>
                </a:solidFill>
                <a:ea typeface="맑은 고딕"/>
                <a:cs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6B5DF-FA3C-4A00-8D8C-0E2E289596E9}"/>
                </a:ext>
              </a:extLst>
            </p:cNvPr>
            <p:cNvSpPr txBox="1"/>
            <p:nvPr/>
          </p:nvSpPr>
          <p:spPr>
            <a:xfrm>
              <a:off x="5637229" y="297415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16DC0848-C27A-4E0D-A581-FAD20499A476}"/>
                </a:ext>
              </a:extLst>
            </p:cNvPr>
            <p:cNvSpPr/>
            <p:nvPr/>
          </p:nvSpPr>
          <p:spPr>
            <a:xfrm>
              <a:off x="3226131" y="3312683"/>
              <a:ext cx="2004572" cy="1609812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4</a:t>
              </a:r>
              <a:r>
                <a:rPr lang="ko-KR" altLang="en-US" sz="16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차 다항함수 학습 후 </a:t>
              </a:r>
              <a:r>
                <a: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rmse </a:t>
              </a:r>
              <a:r>
                <a:rPr lang="ko-KR" altLang="en-US" sz="16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오차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0B4CEB-CDD5-432A-9B1C-3FCCDC1831C0}"/>
              </a:ext>
            </a:extLst>
          </p:cNvPr>
          <p:cNvGrpSpPr/>
          <p:nvPr/>
        </p:nvGrpSpPr>
        <p:grpSpPr>
          <a:xfrm>
            <a:off x="1350231" y="3648470"/>
            <a:ext cx="4388771" cy="1179347"/>
            <a:chOff x="1248523" y="2974156"/>
            <a:chExt cx="4388771" cy="1825443"/>
          </a:xfrm>
        </p:grpSpPr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7DD92C64-1D22-438C-85EF-A4CAD428651E}"/>
                </a:ext>
              </a:extLst>
            </p:cNvPr>
            <p:cNvSpPr/>
            <p:nvPr/>
          </p:nvSpPr>
          <p:spPr>
            <a:xfrm>
              <a:off x="1248523" y="3656648"/>
              <a:ext cx="2863961" cy="67609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kern="0" spc="220">
                  <a:solidFill>
                    <a:srgbClr val="002060"/>
                  </a:solidFill>
                  <a:ea typeface="+mn-lt"/>
                  <a:cs typeface="+mn-lt"/>
                </a:rPr>
                <a:t>diff_per </a:t>
              </a:r>
              <a:r>
                <a:rPr lang="ko-KR" altLang="en-US" b="1" kern="0" spc="220">
                  <a:solidFill>
                    <a:srgbClr val="002060"/>
                  </a:solidFill>
                  <a:ea typeface="+mn-lt"/>
                  <a:cs typeface="+mn-lt"/>
                </a:rPr>
                <a:t>=</a:t>
              </a:r>
              <a:endParaRPr lang="ko-KR" altLang="en-US" b="1" kern="0" spc="220">
                <a:solidFill>
                  <a:srgbClr val="002060"/>
                </a:solidFill>
                <a:ea typeface="맑은 고딕"/>
                <a:cs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022CA1-CDA3-47FF-97B4-F86F441D7D42}"/>
                </a:ext>
              </a:extLst>
            </p:cNvPr>
            <p:cNvSpPr txBox="1"/>
            <p:nvPr/>
          </p:nvSpPr>
          <p:spPr>
            <a:xfrm>
              <a:off x="5637229" y="2974156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bject 5">
                  <a:extLst>
                    <a:ext uri="{FF2B5EF4-FFF2-40B4-BE49-F238E27FC236}">
                      <a16:creationId xmlns:a16="http://schemas.microsoft.com/office/drawing/2014/main" id="{6A92E506-3FF8-42A4-906B-3ABB61DDBADC}"/>
                    </a:ext>
                  </a:extLst>
                </p:cNvPr>
                <p:cNvSpPr/>
                <p:nvPr/>
              </p:nvSpPr>
              <p:spPr>
                <a:xfrm>
                  <a:off x="2541402" y="3189786"/>
                  <a:ext cx="2863961" cy="16098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050" b="1" i="1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050" b="1" i="0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20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년</m:t>
                            </m:r>
                            <m:r>
                              <m:rPr>
                                <m:nor/>
                              </m:rPr>
                              <a:rPr lang="en-US" altLang="ko-KR" sz="1050" b="1" i="0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1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AMT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 – 19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년</m:t>
                            </m:r>
                            <m:r>
                              <m:rPr>
                                <m:nor/>
                              </m:rPr>
                              <a:rPr lang="en-US" altLang="ko-KR" sz="1050" b="1" i="0" kern="0" spc="22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1</m:t>
                            </m:r>
                            <m:r>
                              <a:rPr lang="ko-KR" altLang="en-US" sz="1050" b="1" i="1" kern="0" spc="22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AMT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월</m:t>
                            </m:r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최대</m:t>
                            </m:r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AMT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 – </m:t>
                            </m:r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최소</m:t>
                            </m:r>
                            <m:r>
                              <m:rPr>
                                <m:nor/>
                              </m:rPr>
                              <a:rPr lang="ko-KR" altLang="en-US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050" b="1" kern="0" spc="220">
                                <a:solidFill>
                                  <a:srgbClr val="002060"/>
                                </a:solidFill>
                                <a:ea typeface="맑은 고딕"/>
                                <a:cs typeface="Arial"/>
                              </a:rPr>
                              <m:t>AMT</m:t>
                            </m:r>
                          </m:den>
                        </m:f>
                        <m:r>
                          <a:rPr lang="en-US" altLang="ko-KR" sz="1050" b="1" i="1" kern="0" spc="22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×</m:t>
                        </m:r>
                        <m:r>
                          <a:rPr lang="en-US" altLang="ko-KR" sz="1050" b="1" i="1" kern="0" spc="22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𝟏𝟎𝟎</m:t>
                        </m:r>
                      </m:oMath>
                    </m:oMathPara>
                  </a14:m>
                  <a:endParaRPr lang="ko-KR" altLang="en-US" sz="1050" b="1" kern="0" spc="220">
                    <a:solidFill>
                      <a:srgbClr val="002060"/>
                    </a:solidFill>
                    <a:ea typeface="맑은 고딕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7" name="Object 5">
                  <a:extLst>
                    <a:ext uri="{FF2B5EF4-FFF2-40B4-BE49-F238E27FC236}">
                      <a16:creationId xmlns:a16="http://schemas.microsoft.com/office/drawing/2014/main" id="{6A92E506-3FF8-42A4-906B-3ABB61DDB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1402" y="3189786"/>
                  <a:ext cx="2863961" cy="1609813"/>
                </a:xfrm>
                <a:prstGeom prst="rect">
                  <a:avLst/>
                </a:prstGeom>
                <a:blipFill>
                  <a:blip r:embed="rId4"/>
                  <a:stretch>
                    <a:fillRect l="-6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C35922-6FF4-418F-A662-6C0FE6261390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기준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5 RMSE,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diff_per(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계절성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1298408" cy="779510"/>
            <a:chOff x="831448" y="2710897"/>
            <a:chExt cx="11298408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100" b="1" kern="0" spc="134">
                  <a:solidFill>
                    <a:srgbClr val="44417A"/>
                  </a:solidFill>
                  <a:latin typeface="Montserrat" pitchFamily="34" charset="0"/>
                </a:rPr>
                <a:t>2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10093976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altLang="ko-KR" sz="3200" b="1" kern="0" spc="134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STEP #2 MODEL BUILDING &amp; EVALUATION</a:t>
              </a:r>
              <a:endParaRPr lang="en-US" altLang="ko-KR" sz="3200"/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#2 PSUEDO CODE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46B4D357-BEA2-4A7C-92EE-720D4555B78A}"/>
              </a:ext>
            </a:extLst>
          </p:cNvPr>
          <p:cNvSpPr/>
          <p:nvPr/>
        </p:nvSpPr>
        <p:spPr>
          <a:xfrm>
            <a:off x="2976243" y="0"/>
            <a:ext cx="11483691" cy="369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400">
              <a:ea typeface="맑은 고딕"/>
              <a:cs typeface="Arial"/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DEBD3275-BC71-4C7D-BA15-6D2D00118BD1}"/>
              </a:ext>
            </a:extLst>
          </p:cNvPr>
          <p:cNvSpPr/>
          <p:nvPr/>
        </p:nvSpPr>
        <p:spPr>
          <a:xfrm>
            <a:off x="4911322" y="262075"/>
            <a:ext cx="11483691" cy="369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400"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A0ABD-FEF4-4AE4-A05F-34FE1D05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56" y="1218713"/>
            <a:ext cx="5487720" cy="5013106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B1B1A063-9C47-40FA-8CA2-00FB022C9F03}"/>
              </a:ext>
            </a:extLst>
          </p:cNvPr>
          <p:cNvSpPr/>
          <p:nvPr/>
        </p:nvSpPr>
        <p:spPr>
          <a:xfrm>
            <a:off x="606684" y="1098945"/>
            <a:ext cx="5647915" cy="5353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ea typeface="맑은 고딕"/>
                <a:cs typeface="Arial"/>
              </a:rPr>
              <a:t>결측치</a:t>
            </a:r>
            <a:endParaRPr lang="en-US" altLang="ko-KR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2019.01~2020.01에 결측 데이터의 존재 유무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ea typeface="맑은 고딕"/>
                <a:cs typeface="Arial"/>
              </a:rPr>
              <a:t>표준편차</a:t>
            </a:r>
            <a:r>
              <a:rPr lang="en-US" altLang="ko-KR" b="1" kern="0" spc="220">
                <a:solidFill>
                  <a:schemeClr val="bg1"/>
                </a:solidFill>
                <a:ea typeface="맑은 고딕"/>
                <a:cs typeface="Arial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std</a:t>
            </a: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 0.15보다 클 때, 분산이 큰 경우로 판단</a:t>
            </a:r>
            <a:endParaRPr lang="en-US" altLang="ko-KR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ea typeface="맑은 고딕"/>
                <a:cs typeface="Arial"/>
              </a:rPr>
              <a:t>선형성</a:t>
            </a:r>
            <a:endParaRPr lang="en-US" altLang="ko-KR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r2 score가 0.5보다 클 경우, 선형성 존재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ea typeface="맑은 고딕"/>
                <a:cs typeface="Arial"/>
              </a:rPr>
              <a:t>변동성</a:t>
            </a:r>
            <a:r>
              <a:rPr lang="en-US" altLang="ko-KR" b="1" kern="0" spc="220">
                <a:solidFill>
                  <a:schemeClr val="bg1"/>
                </a:solidFill>
                <a:ea typeface="맑은 고딕"/>
                <a:cs typeface="Arial"/>
              </a:rPr>
              <a:t>p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p</a:t>
            </a: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 0.5보다 클 때, 변동성이 큰 경우로 판단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kern="0" spc="220">
                <a:solidFill>
                  <a:schemeClr val="bg1"/>
                </a:solidFill>
                <a:ea typeface="맑은 고딕"/>
                <a:cs typeface="Arial"/>
              </a:rPr>
              <a:t>계절성</a:t>
            </a:r>
            <a:endParaRPr lang="en-US" altLang="ko-KR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작년 1월과 올해 1월의 매출액 차이와 그룹의 최대 최소값의 차이의 비율이 </a:t>
            </a:r>
            <a:r>
              <a:rPr lang="en-US" altLang="ko-KR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30% 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보다 작고, </a:t>
            </a:r>
          </a:p>
          <a:p>
            <a:pPr lvl="1">
              <a:lnSpc>
                <a:spcPct val="120000"/>
              </a:lnSpc>
            </a:pP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4차 함수의 </a:t>
            </a:r>
            <a:r>
              <a:rPr lang="ko-KR" altLang="en-US" kern="0" spc="220" err="1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rmse가</a:t>
            </a:r>
            <a:r>
              <a:rPr lang="ko-KR" altLang="en-US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 0.3보다 작을 경우 계절성 존재</a:t>
            </a:r>
          </a:p>
        </p:txBody>
      </p:sp>
    </p:spTree>
    <p:extLst>
      <p:ext uri="{BB962C8B-B14F-4D97-AF65-F5344CB8AC3E}">
        <p14:creationId xmlns:p14="http://schemas.microsoft.com/office/powerpoint/2010/main" val="354884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#2 PSUEDO CODE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46B4D357-BEA2-4A7C-92EE-720D4555B78A}"/>
              </a:ext>
            </a:extLst>
          </p:cNvPr>
          <p:cNvSpPr/>
          <p:nvPr/>
        </p:nvSpPr>
        <p:spPr>
          <a:xfrm>
            <a:off x="2976243" y="81601"/>
            <a:ext cx="11483691" cy="369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400">
              <a:ea typeface="맑은 고딕"/>
              <a:cs typeface="Arial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51A5D2D-2890-43DF-8DE5-70566D92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262" y="1175385"/>
            <a:ext cx="4317631" cy="5013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1347E1-0C97-4B6D-88BF-379430B5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31" y="1175385"/>
            <a:ext cx="5779930" cy="501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5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4">
            <a:extLst>
              <a:ext uri="{FF2B5EF4-FFF2-40B4-BE49-F238E27FC236}">
                <a16:creationId xmlns:a16="http://schemas.microsoft.com/office/drawing/2014/main" id="{355CE713-AE63-4AE4-B3E3-46BA591CBFD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24679A7B-8027-4D7D-951F-B17551666C9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#2</a:t>
            </a: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06DB7A3-FB6C-4A81-8B7A-3D380066DF0E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7~9월 평균 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58A4B54-C724-44C9-833F-FE7AD4F938C1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×3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329E71A-D817-4823-B402-359FC1B90D94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13D620-26DA-4FFC-97C2-8B6CF3C6B1AA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94E64A-6D8A-48D3-88E1-BE335B33B030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5">
            <a:extLst>
              <a:ext uri="{FF2B5EF4-FFF2-40B4-BE49-F238E27FC236}">
                <a16:creationId xmlns:a16="http://schemas.microsoft.com/office/drawing/2014/main" id="{7DB8DD0A-23A8-4192-B872-067170B8F34F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54E0AF6-B877-45BB-892F-50CD92F5828B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8414C3E-95BC-4078-B0AC-74F7EE2E1A8E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ko-KR" altLang="en-US"/>
          </a:p>
          <a:p>
            <a:endParaRPr lang="en-US" sz="2000" b="1" kern="0" spc="220">
              <a:solidFill>
                <a:srgbClr val="FFFFFF"/>
              </a:solidFill>
              <a:ea typeface="맑은 고딕"/>
              <a:cs typeface="+mn-lt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8DAE0BBF-1AE4-468C-BEB8-2ECA3D66F4D7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kern="0" spc="220" err="1">
                <a:solidFill>
                  <a:srgbClr val="002060"/>
                </a:solidFill>
                <a:ea typeface="+mn-lt"/>
                <a:cs typeface="+mn-lt"/>
              </a:rPr>
              <a:t>non_COV_</a:t>
            </a:r>
            <a:r>
              <a:rPr lang="en-US" altLang="ko-KR" sz="1600" b="1" kern="0" spc="220">
                <a:solidFill>
                  <a:srgbClr val="002060"/>
                </a:solidFill>
                <a:ea typeface="+mn-lt"/>
                <a:cs typeface="+mn-lt"/>
              </a:rPr>
              <a:t>ratio</a:t>
            </a:r>
            <a:endParaRPr lang="ko-KR" altLang="en-US" sz="16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4DCB2A-4EB1-48A1-8B8B-76E0B76CC78D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 1.1 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선형적일 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669C4BC-A2C7-4685-BEF1-2E7B16FAD92C}"/>
                  </a:ext>
                </a:extLst>
              </p:cNvPr>
              <p:cNvSpPr/>
              <p:nvPr/>
            </p:nvSpPr>
            <p:spPr>
              <a:xfrm>
                <a:off x="923739" y="3320050"/>
                <a:ext cx="1689567" cy="110418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11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:r>
                  <a:rPr lang="en-US" altLang="ko-KR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12</a:t>
                </a:r>
                <a:r>
                  <a:rPr lang="ko-KR" altLang="en-US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20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</m:t>
                      </m:r>
                      <m:r>
                        <m:rPr>
                          <m:nor/>
                        </m:rPr>
                        <a:rPr lang="ko-KR" altLang="en-US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</p:txBody>
          </p:sp>
        </mc:Choice>
        <mc:Fallback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669C4BC-A2C7-4685-BEF1-2E7B16FAD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39" y="3320050"/>
                <a:ext cx="1689567" cy="11041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0656771-D4BB-43F3-A69D-B985D75041A5}"/>
              </a:ext>
            </a:extLst>
          </p:cNvPr>
          <p:cNvSpPr txBox="1"/>
          <p:nvPr/>
        </p:nvSpPr>
        <p:spPr>
          <a:xfrm>
            <a:off x="1359765" y="4411046"/>
            <a:ext cx="726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F1ED4-ED4F-4A3E-9A68-5507F52CBFC5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E30EDE9-56BF-4FAE-AFA6-B84DFC7E89F2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&lt;13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E27C70-C792-40AC-BD1D-E21154C18D7A}"/>
              </a:ext>
            </a:extLst>
          </p:cNvPr>
          <p:cNvSpPr txBox="1"/>
          <p:nvPr/>
        </p:nvSpPr>
        <p:spPr>
          <a:xfrm>
            <a:off x="487630" y="568833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0DF744-832B-439E-AD98-73F280BF559C}"/>
              </a:ext>
            </a:extLst>
          </p:cNvPr>
          <p:cNvCxnSpPr>
            <a:cxnSpLocks/>
          </p:cNvCxnSpPr>
          <p:nvPr/>
        </p:nvCxnSpPr>
        <p:spPr>
          <a:xfrm flipH="1" flipV="1">
            <a:off x="2237848" y="4737682"/>
            <a:ext cx="622890" cy="85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3FA68C7-DAFD-441B-976F-5CDD1D617A8E}"/>
              </a:ext>
            </a:extLst>
          </p:cNvPr>
          <p:cNvCxnSpPr/>
          <p:nvPr/>
        </p:nvCxnSpPr>
        <p:spPr>
          <a:xfrm flipV="1">
            <a:off x="904280" y="4725896"/>
            <a:ext cx="546842" cy="9227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273C56E-0CC3-4201-8B87-135A1414ABC9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6D59B46-E074-49F2-A3E8-A5A1EB951F94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5">
            <a:extLst>
              <a:ext uri="{FF2B5EF4-FFF2-40B4-BE49-F238E27FC236}">
                <a16:creationId xmlns:a16="http://schemas.microsoft.com/office/drawing/2014/main" id="{4ECC7D09-1DE3-422A-AD89-C4E3922E8661}"/>
              </a:ext>
            </a:extLst>
          </p:cNvPr>
          <p:cNvSpPr/>
          <p:nvPr/>
        </p:nvSpPr>
        <p:spPr>
          <a:xfrm>
            <a:off x="4033763" y="5627679"/>
            <a:ext cx="3092955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2~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7~9월 평균 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6793DF5-1138-4F45-81FF-3D4B309A3589}"/>
              </a:ext>
            </a:extLst>
          </p:cNvPr>
          <p:cNvCxnSpPr>
            <a:cxnSpLocks/>
          </p:cNvCxnSpPr>
          <p:nvPr/>
        </p:nvCxnSpPr>
        <p:spPr>
          <a:xfrm flipV="1">
            <a:off x="4774855" y="5905765"/>
            <a:ext cx="1542535" cy="1318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9D30457-3347-4871-B8DF-7AD953AA5EEC}"/>
              </a:ext>
            </a:extLst>
          </p:cNvPr>
          <p:cNvSpPr txBox="1"/>
          <p:nvPr/>
        </p:nvSpPr>
        <p:spPr>
          <a:xfrm>
            <a:off x="6406700" y="5679633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상반기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하반기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6EA5BE-AA40-42A0-A802-3110589A7A1B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하반기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(1:3)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62D8BC5-3AB8-4DF8-A167-F7011A9DE369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2F0957F-2277-4954-A17E-DE1FC1250794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1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4">
            <a:extLst>
              <a:ext uri="{FF2B5EF4-FFF2-40B4-BE49-F238E27FC236}">
                <a16:creationId xmlns:a16="http://schemas.microsoft.com/office/drawing/2014/main" id="{355CE713-AE63-4AE4-B3E3-46BA591CBFD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0" name="Object 4">
            <a:extLst>
              <a:ext uri="{FF2B5EF4-FFF2-40B4-BE49-F238E27FC236}">
                <a16:creationId xmlns:a16="http://schemas.microsoft.com/office/drawing/2014/main" id="{24679A7B-8027-4D7D-951F-B17551666C9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#2</a:t>
            </a:r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706DB7A3-FB6C-4A81-8B7A-3D380066DF0E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 평균 </a:t>
            </a: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58A4B54-C724-44C9-833F-FE7AD4F938C1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F329E71A-D817-4823-B402-359FC1B90D94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13D620-26DA-4FFC-97C2-8B6CF3C6B1AA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E94E64A-6D8A-48D3-88E1-BE335B33B030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5">
            <a:extLst>
              <a:ext uri="{FF2B5EF4-FFF2-40B4-BE49-F238E27FC236}">
                <a16:creationId xmlns:a16="http://schemas.microsoft.com/office/drawing/2014/main" id="{7DB8DD0A-23A8-4192-B872-067170B8F34F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54E0AF6-B877-45BB-892F-50CD92F5828B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8414C3E-95BC-4078-B0AC-74F7EE2E1A8E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8DAE0BBF-1AE4-468C-BEB8-2ECA3D66F4D7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7A801D4-4038-49DC-BA26-79E5CED177D9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1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 계절성이 있을 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7F4F897C-EF7C-4345-9906-19F76ADBBE08}"/>
                  </a:ext>
                </a:extLst>
              </p:cNvPr>
              <p:cNvSpPr/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6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7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8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</p:txBody>
          </p:sp>
        </mc:Choice>
        <mc:Fallback xmlns=""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7F4F897C-EF7C-4345-9906-19F76ADBB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E5549BF-0E41-4CE3-A2F1-1600EDF776AC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1C855C-1598-44DD-AC6F-7E9279175C66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BC577C1-21BE-4D9F-8242-3450A20CFA80}"/>
              </a:ext>
            </a:extLst>
          </p:cNvPr>
          <p:cNvSpPr/>
          <p:nvPr/>
        </p:nvSpPr>
        <p:spPr>
          <a:xfrm>
            <a:off x="8615194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&lt;126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07F42-0911-42D2-88DB-F2A88F70F862}"/>
              </a:ext>
            </a:extLst>
          </p:cNvPr>
          <p:cNvSpPr txBox="1"/>
          <p:nvPr/>
        </p:nvSpPr>
        <p:spPr>
          <a:xfrm>
            <a:off x="268000" y="5883553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ko-KR" altLang="en-US">
                <a:solidFill>
                  <a:schemeClr val="bg1"/>
                </a:solidFill>
              </a:rPr>
              <a:t>작년 </a:t>
            </a:r>
            <a:r>
              <a:rPr lang="en-US" altLang="ko-KR">
                <a:solidFill>
                  <a:schemeClr val="bg1"/>
                </a:solidFill>
              </a:rPr>
              <a:t>3,4,5</a:t>
            </a:r>
            <a:r>
              <a:rPr lang="ko-KR" altLang="en-US">
                <a:solidFill>
                  <a:schemeClr val="bg1"/>
                </a:solidFill>
              </a:rPr>
              <a:t>월 평균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231E93-2714-4EA3-9179-D464091A10C7}"/>
              </a:ext>
            </a:extLst>
          </p:cNvPr>
          <p:cNvCxnSpPr>
            <a:cxnSpLocks/>
          </p:cNvCxnSpPr>
          <p:nvPr/>
        </p:nvCxnSpPr>
        <p:spPr>
          <a:xfrm>
            <a:off x="1046990" y="2213554"/>
            <a:ext cx="213800" cy="47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9FF75E-4423-4872-A41C-765136069F04}"/>
              </a:ext>
            </a:extLst>
          </p:cNvPr>
          <p:cNvCxnSpPr>
            <a:cxnSpLocks/>
          </p:cNvCxnSpPr>
          <p:nvPr/>
        </p:nvCxnSpPr>
        <p:spPr>
          <a:xfrm flipV="1">
            <a:off x="1046990" y="4725897"/>
            <a:ext cx="404132" cy="11292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03949D-CEB1-4AD8-A6A2-753A0E26F56B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9582D0-F02F-4C27-B52D-4CBEF663D424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5">
            <a:extLst>
              <a:ext uri="{FF2B5EF4-FFF2-40B4-BE49-F238E27FC236}">
                <a16:creationId xmlns:a16="http://schemas.microsoft.com/office/drawing/2014/main" id="{B00FF770-B18B-473C-A1DD-D2EBBF70CE3E}"/>
              </a:ext>
            </a:extLst>
          </p:cNvPr>
          <p:cNvSpPr/>
          <p:nvPr/>
        </p:nvSpPr>
        <p:spPr>
          <a:xfrm>
            <a:off x="4033763" y="5627679"/>
            <a:ext cx="2563291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463E2E3-6FA0-4559-81D7-844F33BEAB45}"/>
              </a:ext>
            </a:extLst>
          </p:cNvPr>
          <p:cNvCxnSpPr>
            <a:cxnSpLocks/>
          </p:cNvCxnSpPr>
          <p:nvPr/>
        </p:nvCxnSpPr>
        <p:spPr>
          <a:xfrm>
            <a:off x="4774855" y="5918951"/>
            <a:ext cx="1088617" cy="0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C51AB4-B6D5-427F-B986-0E55FBE575A8}"/>
              </a:ext>
            </a:extLst>
          </p:cNvPr>
          <p:cNvSpPr txBox="1"/>
          <p:nvPr/>
        </p:nvSpPr>
        <p:spPr>
          <a:xfrm>
            <a:off x="5939631" y="5718462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3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3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D48DC0-71A6-4E84-812C-480E4215CD44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(1:4)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BE2E20-6B42-4ED8-8695-A6C54F411476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D78C1AF-A4BA-47F5-9812-2366363ED45F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6072AD-2C3F-493E-9CFF-FA9E774BBEEF}"/>
              </a:ext>
            </a:extLst>
          </p:cNvPr>
          <p:cNvSpPr txBox="1"/>
          <p:nvPr/>
        </p:nvSpPr>
        <p:spPr>
          <a:xfrm>
            <a:off x="265862" y="1745520"/>
            <a:ext cx="17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30" name="Object 5">
            <a:extLst>
              <a:ext uri="{FF2B5EF4-FFF2-40B4-BE49-F238E27FC236}">
                <a16:creationId xmlns:a16="http://schemas.microsoft.com/office/drawing/2014/main" id="{3F0864B5-A289-4D86-B748-666E7D8A9BC5}"/>
              </a:ext>
            </a:extLst>
          </p:cNvPr>
          <p:cNvSpPr/>
          <p:nvPr/>
        </p:nvSpPr>
        <p:spPr>
          <a:xfrm>
            <a:off x="2906059" y="3570761"/>
            <a:ext cx="391382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kern="0" spc="220">
                <a:solidFill>
                  <a:srgbClr val="002060"/>
                </a:solidFill>
                <a:ea typeface="맑은 고딕"/>
                <a:cs typeface="Arial"/>
              </a:rPr>
              <a:t>× 3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D69ADD73-D647-4FCF-9800-B3E9AA76107F}"/>
              </a:ext>
            </a:extLst>
          </p:cNvPr>
          <p:cNvSpPr/>
          <p:nvPr/>
        </p:nvSpPr>
        <p:spPr>
          <a:xfrm>
            <a:off x="6224770" y="502709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1.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적은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ko-KR" altLang="en-US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68C9607C-C817-42D4-8BBD-1A17B154740E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388639D-1977-4A36-B357-92B5FF4C2450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32A9EC64-71B5-462E-8F73-7C1E5890B7C6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42" name="Object 5">
            <a:extLst>
              <a:ext uri="{FF2B5EF4-FFF2-40B4-BE49-F238E27FC236}">
                <a16:creationId xmlns:a16="http://schemas.microsoft.com/office/drawing/2014/main" id="{7BD02089-CDDF-4CD6-9CE6-5416348C0C39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0783ED-7233-44CC-A458-FFEB51A945EC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1.3 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불규칙할 때</a:t>
            </a: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4DC7BFD3-D2CE-43AD-8749-1AE59DE87E11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 평균 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CEB7B5AC-A950-4662-9BE5-13A5F23D2599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D9190261-E822-4143-BDEF-807C36247ACF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8CF5CC-9CD2-4DD6-84CA-1301CD6EBEF4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DAAB52-5EB0-4E39-8FF7-269FD251BC4C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5">
            <a:extLst>
              <a:ext uri="{FF2B5EF4-FFF2-40B4-BE49-F238E27FC236}">
                <a16:creationId xmlns:a16="http://schemas.microsoft.com/office/drawing/2014/main" id="{86C953C5-352F-46F0-A6E4-97EE30F3571B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BB6F00-635B-4C53-BF3B-7637CEB1FF44}"/>
                  </a:ext>
                </a:extLst>
              </p:cNvPr>
              <p:cNvSpPr/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5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6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7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8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</p:txBody>
          </p:sp>
        </mc:Choice>
        <mc:Fallback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EBB6F00-635B-4C53-BF3B-7637CEB1F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blipFill>
                <a:blip r:embed="rId4"/>
                <a:stretch>
                  <a:fillRect b="-4865"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8E018B3-BC9E-46AD-9E5A-1DB055FCBDE2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8E55F-689D-476B-AEAC-B4EB596E0B2D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27E58875-E487-4EC8-9FB3-808EE2F8B537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&lt;71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AA8C1B-40AE-44D1-91B9-503ED61A228C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E15958-34FF-4D5A-80ED-49B8758BEC73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5">
            <a:extLst>
              <a:ext uri="{FF2B5EF4-FFF2-40B4-BE49-F238E27FC236}">
                <a16:creationId xmlns:a16="http://schemas.microsoft.com/office/drawing/2014/main" id="{A379B348-722E-4D0D-BACC-227D2FE4BC60}"/>
              </a:ext>
            </a:extLst>
          </p:cNvPr>
          <p:cNvSpPr/>
          <p:nvPr/>
        </p:nvSpPr>
        <p:spPr>
          <a:xfrm>
            <a:off x="4033763" y="5627679"/>
            <a:ext cx="3092955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2~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 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F5DD725-A244-48D4-833C-FCC6471A90EB}"/>
              </a:ext>
            </a:extLst>
          </p:cNvPr>
          <p:cNvCxnSpPr>
            <a:cxnSpLocks/>
          </p:cNvCxnSpPr>
          <p:nvPr/>
        </p:nvCxnSpPr>
        <p:spPr>
          <a:xfrm flipV="1">
            <a:off x="4774855" y="5905765"/>
            <a:ext cx="1542535" cy="1318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122FF6-A9EE-4128-932E-C560A4BFF4BA}"/>
              </a:ext>
            </a:extLst>
          </p:cNvPr>
          <p:cNvSpPr txBox="1"/>
          <p:nvPr/>
        </p:nvSpPr>
        <p:spPr>
          <a:xfrm>
            <a:off x="6406700" y="5679633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상반기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상반기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895B3-938B-4F15-AC58-C1FA796713F3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하반기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(1:4)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FFF587-4533-431D-B9BB-1DA08D5AD070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D877D7-57AD-4FB9-9CEE-AA7472AC2978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7CE3622-CD79-441A-843B-203348EF2946}"/>
              </a:ext>
            </a:extLst>
          </p:cNvPr>
          <p:cNvSpPr txBox="1"/>
          <p:nvPr/>
        </p:nvSpPr>
        <p:spPr>
          <a:xfrm>
            <a:off x="268000" y="5883553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ko-KR" altLang="en-US">
                <a:solidFill>
                  <a:schemeClr val="bg1"/>
                </a:solidFill>
              </a:rPr>
              <a:t>작년 </a:t>
            </a:r>
            <a:r>
              <a:rPr lang="en-US" altLang="ko-KR">
                <a:solidFill>
                  <a:schemeClr val="bg1"/>
                </a:solidFill>
              </a:rPr>
              <a:t>2,3,4,5</a:t>
            </a:r>
            <a:r>
              <a:rPr lang="ko-KR" altLang="en-US">
                <a:solidFill>
                  <a:schemeClr val="bg1"/>
                </a:solidFill>
              </a:rPr>
              <a:t>월 평균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BCB216-418D-40FF-864C-ED7294A82AF4}"/>
              </a:ext>
            </a:extLst>
          </p:cNvPr>
          <p:cNvCxnSpPr>
            <a:cxnSpLocks/>
          </p:cNvCxnSpPr>
          <p:nvPr/>
        </p:nvCxnSpPr>
        <p:spPr>
          <a:xfrm>
            <a:off x="1046990" y="2213554"/>
            <a:ext cx="213800" cy="47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F0E4067-BC11-4113-B499-C08D182E9A4A}"/>
              </a:ext>
            </a:extLst>
          </p:cNvPr>
          <p:cNvCxnSpPr>
            <a:cxnSpLocks/>
          </p:cNvCxnSpPr>
          <p:nvPr/>
        </p:nvCxnSpPr>
        <p:spPr>
          <a:xfrm flipV="1">
            <a:off x="1046990" y="4725897"/>
            <a:ext cx="404132" cy="11292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438A144-7EB0-4581-AD75-035F4F18480C}"/>
              </a:ext>
            </a:extLst>
          </p:cNvPr>
          <p:cNvSpPr txBox="1"/>
          <p:nvPr/>
        </p:nvSpPr>
        <p:spPr>
          <a:xfrm>
            <a:off x="265862" y="1745520"/>
            <a:ext cx="17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6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58EC280-394D-4839-AB23-AFD669F61DF9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9BE2668-F7DE-48E3-A82F-4D4CD4B1EE8D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1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 선형적일 때</a:t>
            </a:r>
          </a:p>
        </p:txBody>
      </p:sp>
      <p:sp>
        <p:nvSpPr>
          <p:cNvPr id="72" name="Object 4">
            <a:extLst>
              <a:ext uri="{FF2B5EF4-FFF2-40B4-BE49-F238E27FC236}">
                <a16:creationId xmlns:a16="http://schemas.microsoft.com/office/drawing/2014/main" id="{60BD0A80-4BAF-436E-B325-FAF23E4C6115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3" name="Object 4">
            <a:extLst>
              <a:ext uri="{FF2B5EF4-FFF2-40B4-BE49-F238E27FC236}">
                <a16:creationId xmlns:a16="http://schemas.microsoft.com/office/drawing/2014/main" id="{257AAC1B-85C1-4FA0-B4A0-D43C914C27A4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4" name="Object 5">
            <a:extLst>
              <a:ext uri="{FF2B5EF4-FFF2-40B4-BE49-F238E27FC236}">
                <a16:creationId xmlns:a16="http://schemas.microsoft.com/office/drawing/2014/main" id="{70871C07-4B5A-4EAE-904F-53970E696083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75" name="Object 5">
            <a:extLst>
              <a:ext uri="{FF2B5EF4-FFF2-40B4-BE49-F238E27FC236}">
                <a16:creationId xmlns:a16="http://schemas.microsoft.com/office/drawing/2014/main" id="{4BCB60D3-3ACD-41AC-81CA-2B508FDD5E27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4B649517-4E60-48ED-AAAD-DA8B99E33061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7~9월 평균 </a:t>
            </a:r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9780EB46-21AC-4780-B6F5-13F4E17C0E3A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×3</a:t>
            </a:r>
          </a:p>
        </p:txBody>
      </p:sp>
      <p:sp>
        <p:nvSpPr>
          <p:cNvPr id="78" name="Object 5">
            <a:extLst>
              <a:ext uri="{FF2B5EF4-FFF2-40B4-BE49-F238E27FC236}">
                <a16:creationId xmlns:a16="http://schemas.microsoft.com/office/drawing/2014/main" id="{EC8651CC-13EF-40C9-9021-FBEDA26CD13A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EB922CC-8E90-44FB-827C-D322F094F5F0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1F14E38-966F-4781-830B-37EAE3A5FEDD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bject 5">
            <a:extLst>
              <a:ext uri="{FF2B5EF4-FFF2-40B4-BE49-F238E27FC236}">
                <a16:creationId xmlns:a16="http://schemas.microsoft.com/office/drawing/2014/main" id="{EC7C10CE-5199-4905-8640-51B827A99A5D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500279B-121B-47CA-8E92-828DD7C77DAD}"/>
                  </a:ext>
                </a:extLst>
              </p:cNvPr>
              <p:cNvSpPr/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5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6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7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8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</p:txBody>
          </p:sp>
        </mc:Choice>
        <mc:Fallback xmlns=""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0500279B-121B-47CA-8E92-828DD7C77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3" y="3297241"/>
                <a:ext cx="1571415" cy="1104181"/>
              </a:xfrm>
              <a:prstGeom prst="roundRect">
                <a:avLst/>
              </a:prstGeom>
              <a:blipFill>
                <a:blip r:embed="rId4"/>
                <a:stretch>
                  <a:fillRect b="-4865"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80B85F5D-6567-47DB-A2B5-F7B508635B7A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5FBC02-9AA6-4D4A-B65C-7F4B649E855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bject 5">
            <a:extLst>
              <a:ext uri="{FF2B5EF4-FFF2-40B4-BE49-F238E27FC236}">
                <a16:creationId xmlns:a16="http://schemas.microsoft.com/office/drawing/2014/main" id="{9544127B-4F25-4067-BACF-F9442C20B8BF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&lt;1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E326C-292E-458F-90E2-CEA23A9B42B8}"/>
              </a:ext>
            </a:extLst>
          </p:cNvPr>
          <p:cNvSpPr txBox="1"/>
          <p:nvPr/>
        </p:nvSpPr>
        <p:spPr>
          <a:xfrm>
            <a:off x="487630" y="568833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3CC6B6-F9D3-43B2-BAAF-A14D0ED86C5E}"/>
              </a:ext>
            </a:extLst>
          </p:cNvPr>
          <p:cNvCxnSpPr>
            <a:cxnSpLocks/>
          </p:cNvCxnSpPr>
          <p:nvPr/>
        </p:nvCxnSpPr>
        <p:spPr>
          <a:xfrm flipH="1" flipV="1">
            <a:off x="2237848" y="4737682"/>
            <a:ext cx="622890" cy="85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2FBA37-57D1-4BD3-9119-E1E4933551A9}"/>
              </a:ext>
            </a:extLst>
          </p:cNvPr>
          <p:cNvCxnSpPr>
            <a:cxnSpLocks/>
          </p:cNvCxnSpPr>
          <p:nvPr/>
        </p:nvCxnSpPr>
        <p:spPr>
          <a:xfrm flipV="1">
            <a:off x="904280" y="4725896"/>
            <a:ext cx="546842" cy="9227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2DD784-2922-4526-9C33-BC1ED97AA1B8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02C7E9-3AA8-46D0-9E57-BA97EB226999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5">
            <a:extLst>
              <a:ext uri="{FF2B5EF4-FFF2-40B4-BE49-F238E27FC236}">
                <a16:creationId xmlns:a16="http://schemas.microsoft.com/office/drawing/2014/main" id="{157D7B8A-8DB4-48D2-8AAD-58C7C1CDA3C0}"/>
              </a:ext>
            </a:extLst>
          </p:cNvPr>
          <p:cNvSpPr/>
          <p:nvPr/>
        </p:nvSpPr>
        <p:spPr>
          <a:xfrm>
            <a:off x="4033763" y="5627679"/>
            <a:ext cx="3092955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2~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7~9월 평균 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90BC49-8EA1-447D-BE1A-96D5F242F6F8}"/>
              </a:ext>
            </a:extLst>
          </p:cNvPr>
          <p:cNvCxnSpPr>
            <a:cxnSpLocks/>
          </p:cNvCxnSpPr>
          <p:nvPr/>
        </p:nvCxnSpPr>
        <p:spPr>
          <a:xfrm flipV="1">
            <a:off x="4774855" y="5905765"/>
            <a:ext cx="1542535" cy="1318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59DDC9-672B-42C4-8D81-07E670BFF777}"/>
              </a:ext>
            </a:extLst>
          </p:cNvPr>
          <p:cNvSpPr txBox="1"/>
          <p:nvPr/>
        </p:nvSpPr>
        <p:spPr>
          <a:xfrm>
            <a:off x="6406700" y="5679633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상반기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하반기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1430E-C56F-4B3D-9FFB-8C0A58CF115A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하반기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(1:3)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5E647B-E735-4EF8-9735-AE2638063EB3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FA1CDE-4633-4F88-BFB9-E629E1153FF6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0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1" y="3237690"/>
            <a:ext cx="3872532" cy="11903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80905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 &amp;</a:t>
            </a:r>
            <a:b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2169359"/>
            <a:ext cx="3586853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 CONCEPT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클러스터링 기준</a:t>
            </a:r>
            <a:endParaRPr lang="en-US" sz="1700">
              <a:solidFill>
                <a:srgbClr val="FFFFFF">
                  <a:alpha val="50000"/>
                </a:srgb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210" y="3237690"/>
            <a:ext cx="3872532" cy="119032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062984" y="3525654"/>
            <a:ext cx="4062984" cy="585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BUILDING &amp;</a:t>
            </a:r>
            <a:b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4872514" y="4788369"/>
            <a:ext cx="5114890" cy="8742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111"/>
              </a:lnSpc>
              <a:spcAft>
                <a:spcPts val="600"/>
              </a:spcAft>
            </a:pPr>
            <a:r>
              <a:rPr lang="en-US" altLang="ko-KR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PSUEDO CODE</a:t>
            </a:r>
            <a:endParaRPr lang="en-US" sz="1700">
              <a:solidFill>
                <a:srgbClr val="FFFFFF">
                  <a:alpha val="50000"/>
                </a:srgb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non_COV, COV_ratio </a:t>
            </a:r>
            <a:r>
              <a:rPr lang="ko-KR" alt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계산</a:t>
            </a:r>
            <a:endParaRPr lang="en-US" sz="1700">
              <a:solidFill>
                <a:srgbClr val="FFFFFF">
                  <a:alpha val="50000"/>
                </a:srgbClr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289" y="3237690"/>
            <a:ext cx="3872532" cy="1190327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745063" y="3628308"/>
            <a:ext cx="4062984" cy="3805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</a:t>
            </a:r>
          </a:p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 &amp; CONCLUSION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8738901" y="2169359"/>
            <a:ext cx="2075307" cy="695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 RESULTS</a:t>
            </a:r>
          </a:p>
          <a:p>
            <a:pPr algn="l">
              <a:lnSpc>
                <a:spcPts val="2111"/>
              </a:lnSpc>
              <a:spcAft>
                <a:spcPts val="600"/>
              </a:spcAft>
              <a:buNone/>
            </a:pPr>
            <a:r>
              <a:rPr lang="en-US" sz="17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 CONCLUSION</a:t>
            </a:r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8467AAF-DD4E-4085-93F4-A8F6DFF0E526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 계절성이 있을 때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BF3F5C8C-B8DF-4382-B83E-03F0E67FCD4E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ko-KR" altLang="en-US"/>
          </a:p>
        </p:txBody>
      </p:sp>
      <p:sp>
        <p:nvSpPr>
          <p:cNvPr id="67" name="Object 4">
            <a:extLst>
              <a:ext uri="{FF2B5EF4-FFF2-40B4-BE49-F238E27FC236}">
                <a16:creationId xmlns:a16="http://schemas.microsoft.com/office/drawing/2014/main" id="{17452661-1803-425C-AA2F-B53927982873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19A0294F-E363-4BDF-8095-D3A541088EF8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10E427A9-1148-4122-AB15-87D8CCC017E7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17E9392E-37A2-459D-BDBC-4FD3E1FFBE61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71" name="Object 5">
            <a:extLst>
              <a:ext uri="{FF2B5EF4-FFF2-40B4-BE49-F238E27FC236}">
                <a16:creationId xmlns:a16="http://schemas.microsoft.com/office/drawing/2014/main" id="{385526E0-3BF0-49DD-840D-4106E6011419}"/>
              </a:ext>
            </a:extLst>
          </p:cNvPr>
          <p:cNvSpPr/>
          <p:nvPr/>
        </p:nvSpPr>
        <p:spPr>
          <a:xfrm>
            <a:off x="2860738" y="35808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 평균 </a:t>
            </a:r>
          </a:p>
        </p:txBody>
      </p:sp>
      <p:sp>
        <p:nvSpPr>
          <p:cNvPr id="72" name="Object 5">
            <a:extLst>
              <a:ext uri="{FF2B5EF4-FFF2-40B4-BE49-F238E27FC236}">
                <a16:creationId xmlns:a16="http://schemas.microsoft.com/office/drawing/2014/main" id="{8CF0C913-B5F9-4862-AB39-0344143FE378}"/>
              </a:ext>
            </a:extLst>
          </p:cNvPr>
          <p:cNvSpPr/>
          <p:nvPr/>
        </p:nvSpPr>
        <p:spPr>
          <a:xfrm>
            <a:off x="5091895" y="36869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E1875B31-29CD-4A57-8F84-B9E92223A948}"/>
              </a:ext>
            </a:extLst>
          </p:cNvPr>
          <p:cNvSpPr/>
          <p:nvPr/>
        </p:nvSpPr>
        <p:spPr>
          <a:xfrm>
            <a:off x="3191566" y="37307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09E92D-2029-4E02-B65A-6229EE7600FB}"/>
              </a:ext>
            </a:extLst>
          </p:cNvPr>
          <p:cNvCxnSpPr>
            <a:cxnSpLocks/>
          </p:cNvCxnSpPr>
          <p:nvPr/>
        </p:nvCxnSpPr>
        <p:spPr>
          <a:xfrm flipV="1">
            <a:off x="3601830" y="38589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F06AE58-1C04-41FD-A4A2-D45633E774F8}"/>
              </a:ext>
            </a:extLst>
          </p:cNvPr>
          <p:cNvCxnSpPr>
            <a:cxnSpLocks/>
          </p:cNvCxnSpPr>
          <p:nvPr/>
        </p:nvCxnSpPr>
        <p:spPr>
          <a:xfrm flipV="1">
            <a:off x="3259802" y="42407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bject 5">
            <a:extLst>
              <a:ext uri="{FF2B5EF4-FFF2-40B4-BE49-F238E27FC236}">
                <a16:creationId xmlns:a16="http://schemas.microsoft.com/office/drawing/2014/main" id="{8B9696AF-7206-4BFC-8078-2777C8F13009}"/>
              </a:ext>
            </a:extLst>
          </p:cNvPr>
          <p:cNvSpPr/>
          <p:nvPr/>
        </p:nvSpPr>
        <p:spPr>
          <a:xfrm>
            <a:off x="3639205" y="43582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E87ED1A-BAA7-49A0-8FCA-68126F6FE610}"/>
                  </a:ext>
                </a:extLst>
              </p:cNvPr>
              <p:cNvSpPr/>
              <p:nvPr/>
            </p:nvSpPr>
            <p:spPr>
              <a:xfrm>
                <a:off x="1027723" y="3212242"/>
                <a:ext cx="1571415" cy="1394523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19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년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b="1" i="0" kern="0" spc="220" dirty="0" smtClean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5</m:t>
                      </m:r>
                      <m:r>
                        <m:rPr>
                          <m:nor/>
                        </m:rPr>
                        <a:rPr lang="ko-KR" altLang="en-US" sz="1600" b="1" kern="0" spc="220" dirty="0">
                          <a:solidFill>
                            <a:srgbClr val="002060"/>
                          </a:solidFill>
                          <a:ea typeface="맑은 고딕"/>
                          <a:cs typeface="Arial"/>
                        </a:rPr>
                        <m:t>월</m:t>
                      </m:r>
                    </m:oMath>
                  </m:oMathPara>
                </a14:m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lvl="0"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6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7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8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  <a:p>
                <a:pPr algn="ctr"/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19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년 </a:t>
                </a:r>
                <a:r>
                  <a:rPr lang="en-US" altLang="ko-KR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9</a:t>
                </a:r>
                <a:r>
                  <a:rPr lang="ko-KR" altLang="en-US" sz="1600" b="1" kern="0" spc="220">
                    <a:solidFill>
                      <a:srgbClr val="002060"/>
                    </a:solidFill>
                    <a:ea typeface="맑은 고딕"/>
                    <a:cs typeface="Arial"/>
                  </a:rPr>
                  <a:t>월</a:t>
                </a:r>
                <a:endParaRPr lang="en-US" altLang="ko-KR" sz="1600" b="1" kern="0" spc="220">
                  <a:solidFill>
                    <a:srgbClr val="002060"/>
                  </a:solidFill>
                  <a:ea typeface="맑은 고딕"/>
                  <a:cs typeface="Arial"/>
                </a:endParaRPr>
              </a:p>
            </p:txBody>
          </p:sp>
        </mc:Choice>
        <mc:Fallback xmlns=""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E87ED1A-BAA7-49A0-8FCA-68126F6FE6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3" y="3212242"/>
                <a:ext cx="1571415" cy="1394523"/>
              </a:xfrm>
              <a:prstGeom prst="roundRect">
                <a:avLst/>
              </a:prstGeom>
              <a:blipFill>
                <a:blip r:embed="rId4"/>
                <a:stretch>
                  <a:fillRect b="-1717"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CBD16F53-A6B2-4ED8-A7E2-BCB07773191B}"/>
              </a:ext>
            </a:extLst>
          </p:cNvPr>
          <p:cNvSpPr txBox="1"/>
          <p:nvPr/>
        </p:nvSpPr>
        <p:spPr>
          <a:xfrm>
            <a:off x="1539403" y="4646597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B6FD8B-A249-4797-841A-9EDAA8517E57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Object 5">
            <a:extLst>
              <a:ext uri="{FF2B5EF4-FFF2-40B4-BE49-F238E27FC236}">
                <a16:creationId xmlns:a16="http://schemas.microsoft.com/office/drawing/2014/main" id="{38CDC304-3E28-4EAB-AF06-E61B5043FE98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&lt;6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A8936-DE1E-4B5B-84EC-E7525864A831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C93C88-5527-482F-BF70-2211944CD01A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5">
            <a:extLst>
              <a:ext uri="{FF2B5EF4-FFF2-40B4-BE49-F238E27FC236}">
                <a16:creationId xmlns:a16="http://schemas.microsoft.com/office/drawing/2014/main" id="{47A2E7DA-BFF7-4FC6-8860-8D4BCA2089B0}"/>
              </a:ext>
            </a:extLst>
          </p:cNvPr>
          <p:cNvSpPr/>
          <p:nvPr/>
        </p:nvSpPr>
        <p:spPr>
          <a:xfrm>
            <a:off x="4033763" y="5627679"/>
            <a:ext cx="3092955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2~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 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40E72C2-A1E6-46F5-8222-889065EE9086}"/>
              </a:ext>
            </a:extLst>
          </p:cNvPr>
          <p:cNvCxnSpPr>
            <a:cxnSpLocks/>
          </p:cNvCxnSpPr>
          <p:nvPr/>
        </p:nvCxnSpPr>
        <p:spPr>
          <a:xfrm flipV="1">
            <a:off x="4774855" y="5905765"/>
            <a:ext cx="1542535" cy="1318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5785A4-C201-40F1-97BE-32741F275AA7}"/>
              </a:ext>
            </a:extLst>
          </p:cNvPr>
          <p:cNvSpPr txBox="1"/>
          <p:nvPr/>
        </p:nvSpPr>
        <p:spPr>
          <a:xfrm>
            <a:off x="6406700" y="5679633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상반기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상반기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1DEC7-89AA-4786-8C07-F06201625367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(1:4)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CEAA98-7B7C-40E7-9745-7215A3EEECA6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A12B52B-27E3-4587-B651-17B99E4E4105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2B5E56-B525-4E4F-A413-DAC82C0EEC02}"/>
              </a:ext>
            </a:extLst>
          </p:cNvPr>
          <p:cNvSpPr txBox="1"/>
          <p:nvPr/>
        </p:nvSpPr>
        <p:spPr>
          <a:xfrm>
            <a:off x="268000" y="5883553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ko-KR" altLang="en-US">
                <a:solidFill>
                  <a:schemeClr val="bg1"/>
                </a:solidFill>
              </a:rPr>
              <a:t>작년 </a:t>
            </a:r>
            <a:r>
              <a:rPr lang="en-US" altLang="ko-KR">
                <a:solidFill>
                  <a:schemeClr val="bg1"/>
                </a:solidFill>
              </a:rPr>
              <a:t>2,3,4,5,6</a:t>
            </a:r>
            <a:r>
              <a:rPr lang="ko-KR" altLang="en-US">
                <a:solidFill>
                  <a:schemeClr val="bg1"/>
                </a:solidFill>
              </a:rPr>
              <a:t>월 평균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90AA84-8CD3-4AE7-8BFD-5F2EED109DF1}"/>
              </a:ext>
            </a:extLst>
          </p:cNvPr>
          <p:cNvCxnSpPr>
            <a:cxnSpLocks/>
          </p:cNvCxnSpPr>
          <p:nvPr/>
        </p:nvCxnSpPr>
        <p:spPr>
          <a:xfrm>
            <a:off x="1046990" y="2213554"/>
            <a:ext cx="213800" cy="47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1DD9A26-1A36-4EC1-8F9B-BB447623BA83}"/>
              </a:ext>
            </a:extLst>
          </p:cNvPr>
          <p:cNvCxnSpPr>
            <a:cxnSpLocks/>
          </p:cNvCxnSpPr>
          <p:nvPr/>
        </p:nvCxnSpPr>
        <p:spPr>
          <a:xfrm flipV="1">
            <a:off x="1073985" y="4689578"/>
            <a:ext cx="404132" cy="11292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D9ADB4-22A0-46B4-A6D0-DBED5A8784CC}"/>
              </a:ext>
            </a:extLst>
          </p:cNvPr>
          <p:cNvSpPr txBox="1"/>
          <p:nvPr/>
        </p:nvSpPr>
        <p:spPr>
          <a:xfrm>
            <a:off x="265862" y="1745520"/>
            <a:ext cx="17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773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95806CE-684C-4FC1-812A-03B00223CA3A}"/>
              </a:ext>
            </a:extLst>
          </p:cNvPr>
          <p:cNvSpPr/>
          <p:nvPr/>
        </p:nvSpPr>
        <p:spPr>
          <a:xfrm>
            <a:off x="8295774" y="1006642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CASE 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.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 불규칙할 때</a:t>
            </a: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32DB684F-3BC1-4430-ACB6-D00B988FAF31}"/>
              </a:ext>
            </a:extLst>
          </p:cNvPr>
          <p:cNvSpPr/>
          <p:nvPr/>
        </p:nvSpPr>
        <p:spPr>
          <a:xfrm>
            <a:off x="6538583" y="504588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2.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크고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변동성이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큰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경우</a:t>
            </a:r>
            <a:endParaRPr lang="ko-KR" altLang="en-US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67E434C3-2A87-4D75-8B47-C8A11E5EA93A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7A3E7615-CB11-485D-A7D3-DC8C1AF1AC52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547390CE-E44D-4432-99AC-8AE6C9215136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:a16="http://schemas.microsoft.com/office/drawing/2014/main" id="{E1C5A82B-1F41-49B5-8DF6-08BBB6B42457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DD740A70-ABE9-4411-B3D6-FE7EF1F365DD}"/>
              </a:ext>
            </a:extLst>
          </p:cNvPr>
          <p:cNvSpPr/>
          <p:nvPr/>
        </p:nvSpPr>
        <p:spPr>
          <a:xfrm>
            <a:off x="2860738" y="3429000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2~4월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2~4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 평균 </a:t>
            </a: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7EFEE791-1D28-4D28-97A2-EEA0F6094365}"/>
              </a:ext>
            </a:extLst>
          </p:cNvPr>
          <p:cNvSpPr/>
          <p:nvPr/>
        </p:nvSpPr>
        <p:spPr>
          <a:xfrm>
            <a:off x="5091895" y="3535070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74B41410-7CA8-4E9C-BC02-EC73B10E917C}"/>
              </a:ext>
            </a:extLst>
          </p:cNvPr>
          <p:cNvSpPr/>
          <p:nvPr/>
        </p:nvSpPr>
        <p:spPr>
          <a:xfrm>
            <a:off x="3191566" y="3578922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C8A10CC-FD24-4077-8B2C-86B798565FF8}"/>
              </a:ext>
            </a:extLst>
          </p:cNvPr>
          <p:cNvCxnSpPr>
            <a:cxnSpLocks/>
          </p:cNvCxnSpPr>
          <p:nvPr/>
        </p:nvCxnSpPr>
        <p:spPr>
          <a:xfrm flipV="1">
            <a:off x="3601830" y="3707085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136C7CA-293F-416F-8815-D9B3747CA643}"/>
              </a:ext>
            </a:extLst>
          </p:cNvPr>
          <p:cNvCxnSpPr>
            <a:cxnSpLocks/>
          </p:cNvCxnSpPr>
          <p:nvPr/>
        </p:nvCxnSpPr>
        <p:spPr>
          <a:xfrm flipV="1">
            <a:off x="3259802" y="4088899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bject 5">
            <a:extLst>
              <a:ext uri="{FF2B5EF4-FFF2-40B4-BE49-F238E27FC236}">
                <a16:creationId xmlns:a16="http://schemas.microsoft.com/office/drawing/2014/main" id="{5A19AF5B-D771-4256-848B-E2A7D47733E2}"/>
              </a:ext>
            </a:extLst>
          </p:cNvPr>
          <p:cNvSpPr/>
          <p:nvPr/>
        </p:nvSpPr>
        <p:spPr>
          <a:xfrm>
            <a:off x="3639205" y="4206403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3DDFD083-8DDD-4C72-BABF-CCFD5426112C}"/>
              </a:ext>
            </a:extLst>
          </p:cNvPr>
          <p:cNvSpPr/>
          <p:nvPr/>
        </p:nvSpPr>
        <p:spPr>
          <a:xfrm>
            <a:off x="353069" y="3625381"/>
            <a:ext cx="1576560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2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114FF42B-1D4F-4C5E-B5A2-4EA0E8E0BA03}"/>
              </a:ext>
            </a:extLst>
          </p:cNvPr>
          <p:cNvSpPr/>
          <p:nvPr/>
        </p:nvSpPr>
        <p:spPr>
          <a:xfrm>
            <a:off x="1534886" y="3576908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2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635A9-9EC4-478C-9452-BDB47BE77B49}"/>
              </a:ext>
            </a:extLst>
          </p:cNvPr>
          <p:cNvSpPr/>
          <p:nvPr/>
        </p:nvSpPr>
        <p:spPr>
          <a:xfrm>
            <a:off x="2039093" y="3516812"/>
            <a:ext cx="347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+</a:t>
            </a:r>
            <a:endParaRPr lang="ko-KR" altLang="en-US"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557C0820-E875-442E-A870-8E2F08B4E930}"/>
              </a:ext>
            </a:extLst>
          </p:cNvPr>
          <p:cNvSpPr/>
          <p:nvPr/>
        </p:nvSpPr>
        <p:spPr>
          <a:xfrm>
            <a:off x="2300441" y="3635245"/>
            <a:ext cx="746018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나머지</a:t>
            </a:r>
            <a:endParaRPr lang="en-US" altLang="ko-KR" sz="12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9362F27-25EF-426A-97F5-7D8A5A06F715}"/>
              </a:ext>
            </a:extLst>
          </p:cNvPr>
          <p:cNvCxnSpPr>
            <a:cxnSpLocks/>
          </p:cNvCxnSpPr>
          <p:nvPr/>
        </p:nvCxnSpPr>
        <p:spPr>
          <a:xfrm flipV="1">
            <a:off x="604353" y="409794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5">
            <a:extLst>
              <a:ext uri="{FF2B5EF4-FFF2-40B4-BE49-F238E27FC236}">
                <a16:creationId xmlns:a16="http://schemas.microsoft.com/office/drawing/2014/main" id="{907D3CB7-933D-4B0B-BC39-60FCE0254633}"/>
              </a:ext>
            </a:extLst>
          </p:cNvPr>
          <p:cNvSpPr/>
          <p:nvPr/>
        </p:nvSpPr>
        <p:spPr>
          <a:xfrm>
            <a:off x="654383" y="4290033"/>
            <a:ext cx="2218728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전체 기간의 길이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+ 4</a:t>
            </a:r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5BB8DC3F-0DC1-4DF5-B057-8C6B063B7486}"/>
              </a:ext>
            </a:extLst>
          </p:cNvPr>
          <p:cNvSpPr/>
          <p:nvPr/>
        </p:nvSpPr>
        <p:spPr>
          <a:xfrm>
            <a:off x="496342" y="3635245"/>
            <a:ext cx="1188532" cy="391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(19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5~8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B484C4-E4A0-496A-B071-86A451697D2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FB494349-052C-4996-87D0-FC604B798562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&lt;14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B78C3-AF39-49C5-BEBC-BADEE57DC8E5}"/>
              </a:ext>
            </a:extLst>
          </p:cNvPr>
          <p:cNvSpPr txBox="1"/>
          <p:nvPr/>
        </p:nvSpPr>
        <p:spPr>
          <a:xfrm>
            <a:off x="571171" y="5635277"/>
            <a:ext cx="3189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19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년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~ 6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매출의 가중치를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배로 하여 평균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3DF000-477F-43AA-BF14-68B122299F1D}"/>
              </a:ext>
            </a:extLst>
          </p:cNvPr>
          <p:cNvCxnSpPr>
            <a:cxnSpLocks/>
          </p:cNvCxnSpPr>
          <p:nvPr/>
        </p:nvCxnSpPr>
        <p:spPr>
          <a:xfrm>
            <a:off x="1141349" y="1935023"/>
            <a:ext cx="216513" cy="6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1A9F31-E693-4892-8458-009F5EBD9697}"/>
              </a:ext>
            </a:extLst>
          </p:cNvPr>
          <p:cNvCxnSpPr>
            <a:cxnSpLocks/>
          </p:cNvCxnSpPr>
          <p:nvPr/>
        </p:nvCxnSpPr>
        <p:spPr>
          <a:xfrm flipV="1">
            <a:off x="904280" y="4725896"/>
            <a:ext cx="546842" cy="9227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3B348A-4E32-4EF9-8D0B-F4502B375C8B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35D186-5A22-4AE0-BB54-516DD0AE02F9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5">
            <a:extLst>
              <a:ext uri="{FF2B5EF4-FFF2-40B4-BE49-F238E27FC236}">
                <a16:creationId xmlns:a16="http://schemas.microsoft.com/office/drawing/2014/main" id="{E6804540-0579-496B-95C8-F104E8296F6A}"/>
              </a:ext>
            </a:extLst>
          </p:cNvPr>
          <p:cNvSpPr/>
          <p:nvPr/>
        </p:nvSpPr>
        <p:spPr>
          <a:xfrm>
            <a:off x="4033763" y="5627679"/>
            <a:ext cx="3092955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2~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2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~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 평균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F5C390-AC6C-4DF7-83DB-8105A6340101}"/>
              </a:ext>
            </a:extLst>
          </p:cNvPr>
          <p:cNvCxnSpPr>
            <a:cxnSpLocks/>
          </p:cNvCxnSpPr>
          <p:nvPr/>
        </p:nvCxnSpPr>
        <p:spPr>
          <a:xfrm flipV="1">
            <a:off x="4774855" y="5905765"/>
            <a:ext cx="1542535" cy="13185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8EB2F7-65B5-40BD-9970-93487C5107B1}"/>
              </a:ext>
            </a:extLst>
          </p:cNvPr>
          <p:cNvSpPr txBox="1"/>
          <p:nvPr/>
        </p:nvSpPr>
        <p:spPr>
          <a:xfrm>
            <a:off x="6406700" y="5679633"/>
            <a:ext cx="352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(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올해 상반기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작년 상반기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BFF37-9D95-47BA-88FD-7EA0A0DA7E8A}"/>
              </a:ext>
            </a:extLst>
          </p:cNvPr>
          <p:cNvSpPr txBox="1"/>
          <p:nvPr/>
        </p:nvSpPr>
        <p:spPr>
          <a:xfrm>
            <a:off x="3046459" y="649593"/>
            <a:ext cx="5361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상반기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(1:3)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1E2C61-A93A-445F-9736-201399959281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F59BF4-92EA-4881-9607-45A9C1727E1D}"/>
              </a:ext>
            </a:extLst>
          </p:cNvPr>
          <p:cNvCxnSpPr>
            <a:cxnSpLocks/>
          </p:cNvCxnSpPr>
          <p:nvPr/>
        </p:nvCxnSpPr>
        <p:spPr>
          <a:xfrm flipH="1">
            <a:off x="4548906" y="1370442"/>
            <a:ext cx="462825" cy="186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AF37FF6-5266-4D64-9D9F-8D5961BA7AAA}"/>
              </a:ext>
            </a:extLst>
          </p:cNvPr>
          <p:cNvSpPr txBox="1"/>
          <p:nvPr/>
        </p:nvSpPr>
        <p:spPr>
          <a:xfrm>
            <a:off x="519206" y="1263069"/>
            <a:ext cx="590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19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년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~ 8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매출의 가중치를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배로 하여 평균</a:t>
            </a:r>
          </a:p>
        </p:txBody>
      </p:sp>
    </p:spTree>
    <p:extLst>
      <p:ext uri="{BB962C8B-B14F-4D97-AF65-F5344CB8AC3E}">
        <p14:creationId xmlns:p14="http://schemas.microsoft.com/office/powerpoint/2010/main" val="320443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7" name="Object 5">
            <a:extLst>
              <a:ext uri="{FF2B5EF4-FFF2-40B4-BE49-F238E27FC236}">
                <a16:creationId xmlns:a16="http://schemas.microsoft.com/office/drawing/2014/main" id="{F6ADD4A7-35CF-4251-975A-32784D0722C2}"/>
              </a:ext>
            </a:extLst>
          </p:cNvPr>
          <p:cNvSpPr/>
          <p:nvPr/>
        </p:nvSpPr>
        <p:spPr>
          <a:xfrm>
            <a:off x="6143680" y="514332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3.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분산이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작은 경우</a:t>
            </a:r>
            <a:endParaRPr lang="ko-KR" altLang="en-US"/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537612FD-34FA-4284-A0A6-642505BF9DBE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302F3119-4E08-4A01-BCCE-1700DBE8D50E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46" name="Object 5">
            <a:extLst>
              <a:ext uri="{FF2B5EF4-FFF2-40B4-BE49-F238E27FC236}">
                <a16:creationId xmlns:a16="http://schemas.microsoft.com/office/drawing/2014/main" id="{73E67D2B-12FC-4BD0-A37F-A12A54616921}"/>
              </a:ext>
            </a:extLst>
          </p:cNvPr>
          <p:cNvSpPr/>
          <p:nvPr/>
        </p:nvSpPr>
        <p:spPr>
          <a:xfrm>
            <a:off x="2860738" y="3479271"/>
            <a:ext cx="3092955" cy="13509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20년 4월 평균</a:t>
            </a:r>
          </a:p>
          <a:p>
            <a:pPr algn="ctr"/>
            <a:endParaRPr lang="ko-KR" altLang="en-US" sz="1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r>
              <a:rPr lang="ko-KR" altLang="en-US" sz="1200" b="1" kern="0" spc="220">
                <a:solidFill>
                  <a:srgbClr val="002060"/>
                </a:solidFill>
                <a:ea typeface="맑은 고딕"/>
                <a:cs typeface="Arial"/>
              </a:rPr>
              <a:t>월 평균 </a:t>
            </a: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0C0F04E9-2AF2-45C0-9D4F-69B0896129E0}"/>
              </a:ext>
            </a:extLst>
          </p:cNvPr>
          <p:cNvSpPr/>
          <p:nvPr/>
        </p:nvSpPr>
        <p:spPr>
          <a:xfrm>
            <a:off x="5091895" y="3585341"/>
            <a:ext cx="533284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×</a:t>
            </a:r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7F6847E2-42D5-4E37-9FD1-6429F732E90B}"/>
              </a:ext>
            </a:extLst>
          </p:cNvPr>
          <p:cNvSpPr/>
          <p:nvPr/>
        </p:nvSpPr>
        <p:spPr>
          <a:xfrm>
            <a:off x="3191566" y="3629193"/>
            <a:ext cx="447639" cy="435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kern="0" spc="220">
                <a:solidFill>
                  <a:srgbClr val="002060"/>
                </a:solidFill>
                <a:ea typeface="맑은 고딕"/>
                <a:cs typeface="Arial"/>
              </a:rPr>
              <a:t>1+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5AA8ED8-9E0A-4AB8-8E69-7672BB155026}"/>
              </a:ext>
            </a:extLst>
          </p:cNvPr>
          <p:cNvCxnSpPr>
            <a:cxnSpLocks/>
          </p:cNvCxnSpPr>
          <p:nvPr/>
        </p:nvCxnSpPr>
        <p:spPr>
          <a:xfrm flipV="1">
            <a:off x="3601830" y="3757356"/>
            <a:ext cx="1542535" cy="13185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4ED88D4-8411-4D5B-937F-D2AEB81FD026}"/>
              </a:ext>
            </a:extLst>
          </p:cNvPr>
          <p:cNvCxnSpPr>
            <a:cxnSpLocks/>
          </p:cNvCxnSpPr>
          <p:nvPr/>
        </p:nvCxnSpPr>
        <p:spPr>
          <a:xfrm flipV="1">
            <a:off x="3259802" y="4139170"/>
            <a:ext cx="2294827" cy="15558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5">
            <a:extLst>
              <a:ext uri="{FF2B5EF4-FFF2-40B4-BE49-F238E27FC236}">
                <a16:creationId xmlns:a16="http://schemas.microsoft.com/office/drawing/2014/main" id="{CDAE9613-862F-4168-B545-4EB3D9074921}"/>
              </a:ext>
            </a:extLst>
          </p:cNvPr>
          <p:cNvSpPr/>
          <p:nvPr/>
        </p:nvSpPr>
        <p:spPr>
          <a:xfrm>
            <a:off x="3639205" y="4256674"/>
            <a:ext cx="1589276" cy="239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맑은 고딕"/>
                <a:cs typeface="Arial"/>
              </a:rPr>
              <a:t>5</a:t>
            </a:r>
            <a:endParaRPr lang="ko-KR" altLang="en-US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C96257C7-AEC9-43D1-AC58-F43E8B21F8C1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14F468E9-4792-4E6A-A1F5-FB1FF564081D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F382219-7CD2-4125-8055-77810F4E2E36}"/>
              </a:ext>
            </a:extLst>
          </p:cNvPr>
          <p:cNvSpPr/>
          <p:nvPr/>
        </p:nvSpPr>
        <p:spPr>
          <a:xfrm>
            <a:off x="1027723" y="3297241"/>
            <a:ext cx="1571415" cy="110418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6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7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19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년 </a:t>
            </a:r>
            <a:r>
              <a:rPr lang="en-US" altLang="ko-KR" sz="1600" b="1" kern="0" spc="220">
                <a:solidFill>
                  <a:srgbClr val="002060"/>
                </a:solidFill>
                <a:ea typeface="맑은 고딕"/>
                <a:cs typeface="Arial"/>
              </a:rPr>
              <a:t>8</a:t>
            </a:r>
            <a:r>
              <a:rPr lang="ko-KR" altLang="en-US" sz="1600" b="1" kern="0" spc="220">
                <a:solidFill>
                  <a:srgbClr val="002060"/>
                </a:solidFill>
                <a:ea typeface="맑은 고딕"/>
                <a:cs typeface="Arial"/>
              </a:rPr>
              <a:t>월</a:t>
            </a:r>
            <a:endParaRPr lang="en-US" altLang="ko-KR" sz="16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DB5D9B-A895-41D6-97F3-FAE3A28894B9}"/>
              </a:ext>
            </a:extLst>
          </p:cNvPr>
          <p:cNvSpPr txBox="1"/>
          <p:nvPr/>
        </p:nvSpPr>
        <p:spPr>
          <a:xfrm>
            <a:off x="1473614" y="4422098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ABABA"/>
                </a:solidFill>
              </a:rPr>
              <a:t>평균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D3F7F-ADB5-46EC-AA87-78B64EDF0F04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Object 5">
            <a:extLst>
              <a:ext uri="{FF2B5EF4-FFF2-40B4-BE49-F238E27FC236}">
                <a16:creationId xmlns:a16="http://schemas.microsoft.com/office/drawing/2014/main" id="{516965B3-04F8-4F91-B4A9-DF3167FAB8CB}"/>
              </a:ext>
            </a:extLst>
          </p:cNvPr>
          <p:cNvSpPr/>
          <p:nvPr/>
        </p:nvSpPr>
        <p:spPr>
          <a:xfrm>
            <a:off x="8615194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&lt;363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3585B5-8041-4DCC-87CA-256CC7A6603F}"/>
              </a:ext>
            </a:extLst>
          </p:cNvPr>
          <p:cNvSpPr/>
          <p:nvPr/>
        </p:nvSpPr>
        <p:spPr>
          <a:xfrm>
            <a:off x="3601830" y="3429000"/>
            <a:ext cx="1542535" cy="73725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F7399E-F096-4656-A895-C8A784939BA2}"/>
              </a:ext>
            </a:extLst>
          </p:cNvPr>
          <p:cNvCxnSpPr>
            <a:cxnSpLocks/>
          </p:cNvCxnSpPr>
          <p:nvPr/>
        </p:nvCxnSpPr>
        <p:spPr>
          <a:xfrm flipH="1" flipV="1">
            <a:off x="4023536" y="4312931"/>
            <a:ext cx="525370" cy="1375402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5">
            <a:extLst>
              <a:ext uri="{FF2B5EF4-FFF2-40B4-BE49-F238E27FC236}">
                <a16:creationId xmlns:a16="http://schemas.microsoft.com/office/drawing/2014/main" id="{ECBD6DB5-F72E-460A-8E1B-7DBA6EE34E74}"/>
              </a:ext>
            </a:extLst>
          </p:cNvPr>
          <p:cNvSpPr/>
          <p:nvPr/>
        </p:nvSpPr>
        <p:spPr>
          <a:xfrm>
            <a:off x="4033764" y="5627679"/>
            <a:ext cx="2451878" cy="10471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20년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</a:t>
            </a:r>
          </a:p>
          <a:p>
            <a:pPr algn="ctr"/>
            <a:endParaRPr lang="ko-KR" altLang="en-US" sz="1200" b="1" kern="0" spc="220">
              <a:solidFill>
                <a:schemeClr val="bg1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 19년 </a:t>
            </a:r>
            <a:r>
              <a:rPr lang="en-US" altLang="ko-KR" sz="1200" b="1" kern="0" spc="220">
                <a:solidFill>
                  <a:schemeClr val="bg1"/>
                </a:solidFill>
                <a:ea typeface="맑은 고딕"/>
                <a:cs typeface="Arial"/>
              </a:rPr>
              <a:t>3</a:t>
            </a:r>
            <a:r>
              <a:rPr lang="ko-KR" altLang="en-US" sz="1200" b="1" kern="0" spc="220">
                <a:solidFill>
                  <a:schemeClr val="bg1"/>
                </a:solidFill>
                <a:ea typeface="맑은 고딕"/>
                <a:cs typeface="Arial"/>
              </a:rPr>
              <a:t>월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405FF29-130C-42FC-B313-C12AFF24B0AF}"/>
              </a:ext>
            </a:extLst>
          </p:cNvPr>
          <p:cNvCxnSpPr>
            <a:cxnSpLocks/>
          </p:cNvCxnSpPr>
          <p:nvPr/>
        </p:nvCxnSpPr>
        <p:spPr>
          <a:xfrm flipV="1">
            <a:off x="4774855" y="5910934"/>
            <a:ext cx="937788" cy="8017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DE0DA5-0D7E-4E07-8FB5-7E4538E25F6F}"/>
              </a:ext>
            </a:extLst>
          </p:cNvPr>
          <p:cNvSpPr txBox="1"/>
          <p:nvPr/>
        </p:nvSpPr>
        <p:spPr>
          <a:xfrm>
            <a:off x="5783433" y="5718462"/>
            <a:ext cx="352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69CE63-58D1-4E1F-ADD8-1199CC696E81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올해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작년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과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의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(1:4) 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내분점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A63C35-6F81-4B8E-8D41-EDFAFCC8FD1F}"/>
              </a:ext>
            </a:extLst>
          </p:cNvPr>
          <p:cNvSpPr/>
          <p:nvPr/>
        </p:nvSpPr>
        <p:spPr>
          <a:xfrm>
            <a:off x="3662575" y="3392001"/>
            <a:ext cx="1542535" cy="7372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5F92AD-82A6-4A5A-9109-089E0B016C48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E2FAF1-E38D-442F-AE05-30E957D622F5}"/>
              </a:ext>
            </a:extLst>
          </p:cNvPr>
          <p:cNvSpPr txBox="1"/>
          <p:nvPr/>
        </p:nvSpPr>
        <p:spPr>
          <a:xfrm>
            <a:off x="268000" y="5883553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ko-KR" altLang="en-US">
                <a:solidFill>
                  <a:schemeClr val="bg1"/>
                </a:solidFill>
              </a:rPr>
              <a:t>작년 </a:t>
            </a:r>
            <a:r>
              <a:rPr lang="en-US" altLang="ko-KR">
                <a:solidFill>
                  <a:schemeClr val="bg1"/>
                </a:solidFill>
              </a:rPr>
              <a:t>3,4,5</a:t>
            </a:r>
            <a:r>
              <a:rPr lang="ko-KR" altLang="en-US">
                <a:solidFill>
                  <a:schemeClr val="bg1"/>
                </a:solidFill>
              </a:rPr>
              <a:t>월 평균</a:t>
            </a:r>
            <a:endParaRPr lang="ko-KR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5D832A6-0FC2-4D86-BF78-8B4ABFB56017}"/>
              </a:ext>
            </a:extLst>
          </p:cNvPr>
          <p:cNvCxnSpPr>
            <a:cxnSpLocks/>
          </p:cNvCxnSpPr>
          <p:nvPr/>
        </p:nvCxnSpPr>
        <p:spPr>
          <a:xfrm>
            <a:off x="1046990" y="2213554"/>
            <a:ext cx="213800" cy="47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8573A99-AD96-4F59-A02C-35FFE70F7C6D}"/>
              </a:ext>
            </a:extLst>
          </p:cNvPr>
          <p:cNvCxnSpPr>
            <a:cxnSpLocks/>
          </p:cNvCxnSpPr>
          <p:nvPr/>
        </p:nvCxnSpPr>
        <p:spPr>
          <a:xfrm flipV="1">
            <a:off x="1046990" y="4725897"/>
            <a:ext cx="404132" cy="11292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40E015-C7CC-4EAE-84BA-E28C510035F9}"/>
              </a:ext>
            </a:extLst>
          </p:cNvPr>
          <p:cNvSpPr txBox="1"/>
          <p:nvPr/>
        </p:nvSpPr>
        <p:spPr>
          <a:xfrm>
            <a:off x="265862" y="1745520"/>
            <a:ext cx="17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96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92" name="Object 4">
            <a:extLst>
              <a:ext uri="{FF2B5EF4-FFF2-40B4-BE49-F238E27FC236}">
                <a16:creationId xmlns:a16="http://schemas.microsoft.com/office/drawing/2014/main" id="{9E9092E7-E52F-45BF-97A4-D1DB970E392C}"/>
              </a:ext>
            </a:extLst>
          </p:cNvPr>
          <p:cNvSpPr/>
          <p:nvPr/>
        </p:nvSpPr>
        <p:spPr>
          <a:xfrm>
            <a:off x="2764552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3" name="Object 4">
            <a:extLst>
              <a:ext uri="{FF2B5EF4-FFF2-40B4-BE49-F238E27FC236}">
                <a16:creationId xmlns:a16="http://schemas.microsoft.com/office/drawing/2014/main" id="{28DABAE2-4152-490F-98D0-D4B0791FC1F6}"/>
              </a:ext>
            </a:extLst>
          </p:cNvPr>
          <p:cNvSpPr/>
          <p:nvPr/>
        </p:nvSpPr>
        <p:spPr>
          <a:xfrm>
            <a:off x="268000" y="2203945"/>
            <a:ext cx="3189141" cy="3169089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00" name="Object 5">
            <a:extLst>
              <a:ext uri="{FF2B5EF4-FFF2-40B4-BE49-F238E27FC236}">
                <a16:creationId xmlns:a16="http://schemas.microsoft.com/office/drawing/2014/main" id="{17CD2098-C426-4342-9E41-7AED44B6EAB3}"/>
              </a:ext>
            </a:extLst>
          </p:cNvPr>
          <p:cNvSpPr/>
          <p:nvPr/>
        </p:nvSpPr>
        <p:spPr>
          <a:xfrm>
            <a:off x="3524316" y="2803078"/>
            <a:ext cx="1697561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01" name="Object 5">
            <a:extLst>
              <a:ext uri="{FF2B5EF4-FFF2-40B4-BE49-F238E27FC236}">
                <a16:creationId xmlns:a16="http://schemas.microsoft.com/office/drawing/2014/main" id="{FB129ADA-C356-400C-9E09-81DE965F9321}"/>
              </a:ext>
            </a:extLst>
          </p:cNvPr>
          <p:cNvSpPr/>
          <p:nvPr/>
        </p:nvSpPr>
        <p:spPr>
          <a:xfrm>
            <a:off x="738980" y="2803078"/>
            <a:ext cx="2247179" cy="4091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kern="0" spc="220">
                <a:solidFill>
                  <a:srgbClr val="002060"/>
                </a:solidFill>
                <a:ea typeface="+mn-lt"/>
                <a:cs typeface="+mn-lt"/>
              </a:rPr>
              <a:t>non_COV_ratio</a:t>
            </a:r>
            <a:endParaRPr lang="ko-KR" altLang="en-US" b="1" kern="0" spc="220" err="1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9ECC453-C9BE-40E4-BC35-84FFECE78701}"/>
              </a:ext>
            </a:extLst>
          </p:cNvPr>
          <p:cNvSpPr/>
          <p:nvPr/>
        </p:nvSpPr>
        <p:spPr>
          <a:xfrm>
            <a:off x="3126504" y="4154922"/>
            <a:ext cx="944201" cy="3081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kern="0" spc="100">
                <a:solidFill>
                  <a:srgbClr val="002060"/>
                </a:solidFill>
                <a:ea typeface="맑은 고딕"/>
                <a:cs typeface="Arial"/>
              </a:rPr>
              <a:t>4월 데이터가 존재하는 경우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BBDDE9AA-6CC3-440F-9245-35BFC03CD6A1}"/>
                  </a:ext>
                </a:extLst>
              </p:cNvPr>
              <p:cNvSpPr/>
              <p:nvPr/>
            </p:nvSpPr>
            <p:spPr>
              <a:xfrm>
                <a:off x="3188772" y="3538499"/>
                <a:ext cx="819667" cy="545751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년</m:t>
                          </m:r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월</m:t>
                          </m:r>
                        </m:num>
                        <m:den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sz="1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균</m:t>
                          </m:r>
                        </m:den>
                      </m:f>
                    </m:oMath>
                  </m:oMathPara>
                </a14:m>
                <a:endParaRPr lang="ko-KR" altLang="en-US" sz="1600">
                  <a:latin typeface="+mn-ea"/>
                </a:endParaRPr>
              </a:p>
            </p:txBody>
          </p:sp>
        </mc:Choice>
        <mc:Fallback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BBDDE9AA-6CC3-440F-9245-35BFC03CD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72" y="3538499"/>
                <a:ext cx="819667" cy="5457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1FCA751-9D31-4D02-840D-CF8BECC78CCA}"/>
                  </a:ext>
                </a:extLst>
              </p:cNvPr>
              <p:cNvSpPr/>
              <p:nvPr/>
            </p:nvSpPr>
            <p:spPr>
              <a:xfrm>
                <a:off x="4008439" y="3538500"/>
                <a:ext cx="1231488" cy="545750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altLang="ko-KR" sz="105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년</m:t>
                          </m:r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월</m:t>
                          </m:r>
                        </m:num>
                        <m:den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05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평</m:t>
                          </m:r>
                          <m:r>
                            <a:rPr lang="ko-KR" altLang="en-US" sz="105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균</m:t>
                          </m:r>
                        </m:den>
                      </m:f>
                      <m:r>
                        <a:rPr lang="en-US" altLang="ko-KR" sz="105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×0.7</m:t>
                      </m:r>
                    </m:oMath>
                  </m:oMathPara>
                </a14:m>
                <a:endParaRPr lang="ko-KR" altLang="en-US" sz="1200">
                  <a:latin typeface="+mn-ea"/>
                </a:endParaRPr>
              </a:p>
            </p:txBody>
          </p:sp>
        </mc:Choice>
        <mc:Fallback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11FCA751-9D31-4D02-840D-CF8BECC7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39" y="3538500"/>
                <a:ext cx="1231488" cy="545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4DD5325-F20A-48D1-8E2A-8657E69C0312}"/>
              </a:ext>
            </a:extLst>
          </p:cNvPr>
          <p:cNvSpPr/>
          <p:nvPr/>
        </p:nvSpPr>
        <p:spPr>
          <a:xfrm>
            <a:off x="4144266" y="4154923"/>
            <a:ext cx="954356" cy="4818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kern="0" spc="100">
                <a:solidFill>
                  <a:srgbClr val="002060"/>
                </a:solidFill>
                <a:ea typeface="맑은 고딕"/>
                <a:cs typeface="Arial"/>
              </a:rPr>
              <a:t>4</a:t>
            </a:r>
            <a:r>
              <a:rPr lang="ko-KR" altLang="en-US" sz="700" b="1" kern="0" spc="100">
                <a:solidFill>
                  <a:srgbClr val="002060"/>
                </a:solidFill>
                <a:ea typeface="맑은 고딕"/>
                <a:cs typeface="Arial"/>
              </a:rPr>
              <a:t>월 데이터가 없지만</a:t>
            </a:r>
            <a:endParaRPr lang="en-US" altLang="ko-KR" sz="700" b="1" kern="0" spc="10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sz="700" b="1" kern="0" spc="100">
                <a:solidFill>
                  <a:srgbClr val="002060"/>
                </a:solidFill>
                <a:ea typeface="맑은 고딕"/>
                <a:cs typeface="Arial"/>
              </a:rPr>
              <a:t>3</a:t>
            </a:r>
            <a:r>
              <a:rPr lang="ko-KR" altLang="en-US" sz="700" b="1" kern="0" spc="100">
                <a:solidFill>
                  <a:srgbClr val="002060"/>
                </a:solidFill>
                <a:ea typeface="맑은 고딕"/>
                <a:cs typeface="Arial"/>
              </a:rPr>
              <a:t>월 데이터가 존재하는 경우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CDD180E-CD53-404D-BF43-508D6FA81800}"/>
              </a:ext>
            </a:extLst>
          </p:cNvPr>
          <p:cNvGrpSpPr/>
          <p:nvPr/>
        </p:nvGrpSpPr>
        <p:grpSpPr>
          <a:xfrm>
            <a:off x="5129146" y="3538499"/>
            <a:ext cx="612837" cy="1029691"/>
            <a:chOff x="5294645" y="3384955"/>
            <a:chExt cx="612837" cy="1029691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08B8811D-8D98-4C0B-9491-4D701C9D7696}"/>
                </a:ext>
              </a:extLst>
            </p:cNvPr>
            <p:cNvSpPr/>
            <p:nvPr/>
          </p:nvSpPr>
          <p:spPr>
            <a:xfrm>
              <a:off x="5410927" y="3384955"/>
              <a:ext cx="469825" cy="545750"/>
            </a:xfrm>
            <a:prstGeom prst="roundRect">
              <a:avLst/>
            </a:prstGeom>
            <a:noFill/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kern="0" spc="100">
                  <a:solidFill>
                    <a:srgbClr val="002060"/>
                  </a:solidFill>
                  <a:ea typeface="맑은 고딕"/>
                  <a:cs typeface="Arial"/>
                </a:rPr>
                <a:t>0.4</a:t>
              </a:r>
              <a:endParaRPr lang="ko-KR" altLang="en-US" sz="1100" spc="10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28D33A39-5B54-42D3-8D4C-67240C6C9C4D}"/>
                </a:ext>
              </a:extLst>
            </p:cNvPr>
            <p:cNvSpPr/>
            <p:nvPr/>
          </p:nvSpPr>
          <p:spPr>
            <a:xfrm>
              <a:off x="5294645" y="3983675"/>
              <a:ext cx="612837" cy="430971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3,4</a:t>
              </a:r>
              <a:r>
                <a:rPr lang="ko-KR" altLang="en-US" sz="7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월 </a:t>
              </a:r>
              <a:endParaRPr lang="en-US" altLang="ko-KR" sz="700" b="1" kern="0" spc="220">
                <a:solidFill>
                  <a:srgbClr val="002060"/>
                </a:solidFill>
                <a:ea typeface="맑은 고딕"/>
                <a:cs typeface="Arial"/>
              </a:endParaRPr>
            </a:p>
            <a:p>
              <a:pPr algn="ctr"/>
              <a:r>
                <a:rPr lang="ko-KR" altLang="en-US" sz="7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데이터가</a:t>
              </a:r>
            </a:p>
            <a:p>
              <a:pPr algn="ctr"/>
              <a:r>
                <a:rPr lang="ko-KR" altLang="en-US" sz="700" b="1" kern="0" spc="220">
                  <a:solidFill>
                    <a:srgbClr val="002060"/>
                  </a:solidFill>
                  <a:ea typeface="맑은 고딕"/>
                  <a:cs typeface="Arial"/>
                </a:rPr>
                <a:t>모두 없는 경우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5B67B4-5DA0-4BCD-95BB-8563A297C97F}"/>
              </a:ext>
            </a:extLst>
          </p:cNvPr>
          <p:cNvSpPr/>
          <p:nvPr/>
        </p:nvSpPr>
        <p:spPr>
          <a:xfrm>
            <a:off x="6597054" y="2203944"/>
            <a:ext cx="5005381" cy="316908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Object 5">
            <a:extLst>
              <a:ext uri="{FF2B5EF4-FFF2-40B4-BE49-F238E27FC236}">
                <a16:creationId xmlns:a16="http://schemas.microsoft.com/office/drawing/2014/main" id="{8DE7110F-95F8-42D2-B8C9-DD4002CAA054}"/>
              </a:ext>
            </a:extLst>
          </p:cNvPr>
          <p:cNvSpPr/>
          <p:nvPr/>
        </p:nvSpPr>
        <p:spPr>
          <a:xfrm>
            <a:off x="6143680" y="514332"/>
            <a:ext cx="5377666" cy="295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CASE 4.</a:t>
            </a:r>
            <a:r>
              <a:rPr lang="en-US" altLang="ko-KR" sz="2000" b="1" kern="0" spc="22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ko-KR" altLang="en-US" sz="2000" b="1" kern="0" spc="220">
                <a:solidFill>
                  <a:srgbClr val="FFFFFF"/>
                </a:solidFill>
                <a:ea typeface="+mn-lt"/>
                <a:cs typeface="+mn-lt"/>
              </a:rPr>
              <a:t>결측 데이터 존재</a:t>
            </a:r>
            <a:endParaRPr lang="ko-KR" altLang="en-US"/>
          </a:p>
        </p:txBody>
      </p:sp>
      <p:sp>
        <p:nvSpPr>
          <p:cNvPr id="111" name="Object 5">
            <a:extLst>
              <a:ext uri="{FF2B5EF4-FFF2-40B4-BE49-F238E27FC236}">
                <a16:creationId xmlns:a16="http://schemas.microsoft.com/office/drawing/2014/main" id="{751D84A3-E382-4241-ADC4-EE6CF549E7FD}"/>
              </a:ext>
            </a:extLst>
          </p:cNvPr>
          <p:cNvSpPr/>
          <p:nvPr/>
        </p:nvSpPr>
        <p:spPr>
          <a:xfrm>
            <a:off x="8704402" y="5589017"/>
            <a:ext cx="1707177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&lt;56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개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B1C39-DA82-4B22-A73E-3B2309EF0AAA}"/>
              </a:ext>
            </a:extLst>
          </p:cNvPr>
          <p:cNvSpPr txBox="1"/>
          <p:nvPr/>
        </p:nvSpPr>
        <p:spPr>
          <a:xfrm>
            <a:off x="506440" y="3288117"/>
            <a:ext cx="2576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/>
              <a:t>결측 월 매출 </a:t>
            </a:r>
            <a:r>
              <a:rPr lang="en-US" altLang="ko-KR" sz="1600"/>
              <a:t>0 </a:t>
            </a:r>
            <a:r>
              <a:rPr lang="ko-KR" altLang="en-US" sz="1600"/>
              <a:t>으로 채우기</a:t>
            </a:r>
            <a:endParaRPr lang="en-US" altLang="ko-KR" sz="1600"/>
          </a:p>
          <a:p>
            <a:pPr marL="342900" indent="-342900">
              <a:buAutoNum type="arabicPeriod"/>
            </a:pPr>
            <a:r>
              <a:rPr lang="en-US" altLang="ko-KR" sz="1600"/>
              <a:t>20</a:t>
            </a:r>
            <a:r>
              <a:rPr lang="ko-KR" altLang="en-US" sz="1600"/>
              <a:t>년 </a:t>
            </a:r>
            <a:r>
              <a:rPr lang="en-US" altLang="ko-KR" sz="1600"/>
              <a:t>1</a:t>
            </a:r>
            <a:r>
              <a:rPr lang="ko-KR" altLang="en-US" sz="1600"/>
              <a:t>월에 가까울 수록 매출에 가중치를 크게 하여 평균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5FE6C-2C2D-40A3-AE5B-A071C50D3BC6}"/>
              </a:ext>
            </a:extLst>
          </p:cNvPr>
          <p:cNvSpPr txBox="1"/>
          <p:nvPr/>
        </p:nvSpPr>
        <p:spPr>
          <a:xfrm>
            <a:off x="487630" y="5688333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non_cov_4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 </a:t>
            </a:r>
            <a:r>
              <a:rPr lang="en-US" altLang="ko-KR">
                <a:solidFill>
                  <a:schemeClr val="bg1"/>
                </a:solidFill>
              </a:rPr>
              <a:t>=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non_cov_7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B79517-52F6-4B9E-8CBB-CA8BB40630FB}"/>
              </a:ext>
            </a:extLst>
          </p:cNvPr>
          <p:cNvCxnSpPr>
            <a:cxnSpLocks/>
          </p:cNvCxnSpPr>
          <p:nvPr/>
        </p:nvCxnSpPr>
        <p:spPr>
          <a:xfrm flipH="1" flipV="1">
            <a:off x="2237848" y="4737682"/>
            <a:ext cx="622890" cy="85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D766E-2FCC-4F3B-AE72-F169D5605072}"/>
              </a:ext>
            </a:extLst>
          </p:cNvPr>
          <p:cNvCxnSpPr>
            <a:cxnSpLocks/>
          </p:cNvCxnSpPr>
          <p:nvPr/>
        </p:nvCxnSpPr>
        <p:spPr>
          <a:xfrm flipV="1">
            <a:off x="904280" y="4725896"/>
            <a:ext cx="546842" cy="922749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863097-2DED-4049-B600-63AAA9DF7C48}"/>
              </a:ext>
            </a:extLst>
          </p:cNvPr>
          <p:cNvSpPr/>
          <p:nvPr/>
        </p:nvSpPr>
        <p:spPr>
          <a:xfrm>
            <a:off x="2987080" y="3251930"/>
            <a:ext cx="2887934" cy="144245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B64B4E5-704C-4E2E-98F8-00404C2C5B77}"/>
              </a:ext>
            </a:extLst>
          </p:cNvPr>
          <p:cNvCxnSpPr>
            <a:cxnSpLocks/>
          </p:cNvCxnSpPr>
          <p:nvPr/>
        </p:nvCxnSpPr>
        <p:spPr>
          <a:xfrm flipH="1" flipV="1">
            <a:off x="4339405" y="4891416"/>
            <a:ext cx="209501" cy="796917"/>
          </a:xfrm>
          <a:prstGeom prst="straightConnector1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7B9D81-F02B-4F51-9BF1-D2C0C0D7A880}"/>
              </a:ext>
            </a:extLst>
          </p:cNvPr>
          <p:cNvSpPr txBox="1"/>
          <p:nvPr/>
        </p:nvSpPr>
        <p:spPr>
          <a:xfrm>
            <a:off x="4621444" y="5533534"/>
            <a:ext cx="4258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 cov_ratio_4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endParaRPr lang="en-US" altLang="ko-KR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= 3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전체평균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or 3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20000"/>
                    <a:lumOff val="80000"/>
                  </a:schemeClr>
                </a:solidFill>
              </a:rPr>
              <a:t>전체평균 </a:t>
            </a:r>
            <a:r>
              <a:rPr lang="en-US" altLang="ko-KR">
                <a:solidFill>
                  <a:schemeClr val="accent6">
                    <a:lumMod val="20000"/>
                    <a:lumOff val="80000"/>
                  </a:schemeClr>
                </a:solidFill>
              </a:rPr>
              <a:t>or 0.4 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3FCC8-61BF-4C67-B423-0ACBB88802DD}"/>
              </a:ext>
            </a:extLst>
          </p:cNvPr>
          <p:cNvSpPr txBox="1"/>
          <p:nvPr/>
        </p:nvSpPr>
        <p:spPr>
          <a:xfrm>
            <a:off x="210564" y="1318386"/>
            <a:ext cx="6782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cov_ratio_7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=   (4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전체 평균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or (3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월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lang="ko-KR" alt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전체 평균</a:t>
            </a:r>
            <a:r>
              <a:rPr lang="en-US" altLang="ko-KR">
                <a:solidFill>
                  <a:schemeClr val="accent6">
                    <a:lumMod val="60000"/>
                    <a:lumOff val="40000"/>
                  </a:schemeClr>
                </a:solidFill>
              </a:rPr>
              <a:t>)*0.7 or 0.4</a:t>
            </a: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5CC07C-BE1F-4D89-8EE4-6547FA7A64B1}"/>
              </a:ext>
            </a:extLst>
          </p:cNvPr>
          <p:cNvSpPr/>
          <p:nvPr/>
        </p:nvSpPr>
        <p:spPr>
          <a:xfrm>
            <a:off x="3065759" y="3315777"/>
            <a:ext cx="2887934" cy="144245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DD77795-A8E2-4AD0-A73E-8BBD0A734ABF}"/>
              </a:ext>
            </a:extLst>
          </p:cNvPr>
          <p:cNvCxnSpPr>
            <a:cxnSpLocks/>
          </p:cNvCxnSpPr>
          <p:nvPr/>
        </p:nvCxnSpPr>
        <p:spPr>
          <a:xfrm>
            <a:off x="3358277" y="1787976"/>
            <a:ext cx="350494" cy="147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1A1BED-38B8-4AB3-B7DB-27026C32A047}"/>
              </a:ext>
            </a:extLst>
          </p:cNvPr>
          <p:cNvSpPr/>
          <p:nvPr/>
        </p:nvSpPr>
        <p:spPr>
          <a:xfrm>
            <a:off x="445695" y="3192233"/>
            <a:ext cx="2475375" cy="1419323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altLang="ko-KR" sz="16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444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1298408" cy="779510"/>
            <a:chOff x="831448" y="2710897"/>
            <a:chExt cx="11298408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10093976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altLang="ko-KR" sz="3200" b="1" kern="0" spc="134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STEP #3 RESULTS &amp; CONCLUSION</a:t>
              </a:r>
              <a:endParaRPr lang="en-US" altLang="ko-KR" sz="3200"/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3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RESULTS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E952AE3C-9245-403F-81ED-2B757884C9F8}"/>
              </a:ext>
            </a:extLst>
          </p:cNvPr>
          <p:cNvSpPr/>
          <p:nvPr/>
        </p:nvSpPr>
        <p:spPr>
          <a:xfrm>
            <a:off x="5713428" y="943867"/>
            <a:ext cx="6390323" cy="5147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381"/>
              </a:lnSpc>
              <a:spcAft>
                <a:spcPts val="600"/>
              </a:spcAft>
            </a:pPr>
            <a:endParaRPr lang="en-US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DC3CBB0-03E8-40E4-9145-442DD6ABC7BC}"/>
              </a:ext>
            </a:extLst>
          </p:cNvPr>
          <p:cNvSpPr/>
          <p:nvPr/>
        </p:nvSpPr>
        <p:spPr>
          <a:xfrm>
            <a:off x="5638801" y="1381125"/>
            <a:ext cx="6221504" cy="48282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  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예측된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7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월을 포함한 그래프</a:t>
            </a:r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 &lt;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예외 처리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&gt;</a:t>
            </a:r>
            <a:endParaRPr lang="ko-KR" altLang="en-US" sz="1600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데이터에 이상치나 결손이 있을 경우 예외 처리하였다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</a:p>
          <a:p>
            <a:endParaRPr lang="en-US" altLang="ko-KR" sz="1600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경남 버스 운송업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충북 택시 운송업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충남 버스 운송업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제주 택시 운송업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제주 그외 기타 분류안된 오락관련 서비스업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그대로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부산 면세점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: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4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결손이고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, 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3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월보다 하락하는 추세이므로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{(2020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3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1600" kern="0" spc="220">
                <a:solidFill>
                  <a:srgbClr val="FFFFFF"/>
                </a:solidFill>
                <a:ea typeface="맑은 고딕"/>
                <a:cs typeface="Arial"/>
              </a:rPr>
              <a:t>AMT) / 3} </a:t>
            </a:r>
            <a:r>
              <a:rPr lang="ko-KR" altLang="en-US" sz="1600" kern="0" spc="220">
                <a:solidFill>
                  <a:srgbClr val="FFFFFF"/>
                </a:solidFill>
                <a:ea typeface="맑은 고딕"/>
                <a:cs typeface="Arial"/>
              </a:rPr>
              <a:t>사용</a:t>
            </a:r>
            <a:endParaRPr lang="en-US" altLang="ko-KR" sz="1600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endParaRPr lang="ko-KR" altLang="en-US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A7C482-F0FC-4374-82F1-8A4EE58AC7EC}"/>
              </a:ext>
            </a:extLst>
          </p:cNvPr>
          <p:cNvSpPr/>
          <p:nvPr/>
        </p:nvSpPr>
        <p:spPr>
          <a:xfrm>
            <a:off x="331695" y="1280103"/>
            <a:ext cx="4324350" cy="27804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8FAA6B-EDF7-4DA9-9400-F5786CD7AFF7}"/>
              </a:ext>
            </a:extLst>
          </p:cNvPr>
          <p:cNvSpPr/>
          <p:nvPr/>
        </p:nvSpPr>
        <p:spPr>
          <a:xfrm>
            <a:off x="532044" y="1999912"/>
            <a:ext cx="4324350" cy="278040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9251C-E9BD-48FE-A48A-3DF2B7705A76}"/>
              </a:ext>
            </a:extLst>
          </p:cNvPr>
          <p:cNvSpPr/>
          <p:nvPr/>
        </p:nvSpPr>
        <p:spPr>
          <a:xfrm>
            <a:off x="717050" y="2719721"/>
            <a:ext cx="4324350" cy="27804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0EECD-5BE2-486A-BEC5-F266D02B0254}"/>
              </a:ext>
            </a:extLst>
          </p:cNvPr>
          <p:cNvSpPr/>
          <p:nvPr/>
        </p:nvSpPr>
        <p:spPr>
          <a:xfrm>
            <a:off x="1145522" y="3470225"/>
            <a:ext cx="4324350" cy="27804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A0B8D5BB-C82D-4D08-ABC6-6394C97514F0}"/>
              </a:ext>
            </a:extLst>
          </p:cNvPr>
          <p:cNvSpPr/>
          <p:nvPr/>
        </p:nvSpPr>
        <p:spPr>
          <a:xfrm>
            <a:off x="5099950" y="1714500"/>
            <a:ext cx="613478" cy="285412"/>
          </a:xfrm>
          <a:prstGeom prst="lef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380888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altLang="ko-KR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CONCLUSION</a:t>
            </a:r>
          </a:p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DC3CBB0-03E8-40E4-9145-442DD6ABC7BC}"/>
              </a:ext>
            </a:extLst>
          </p:cNvPr>
          <p:cNvSpPr/>
          <p:nvPr/>
        </p:nvSpPr>
        <p:spPr>
          <a:xfrm>
            <a:off x="6898360" y="1285554"/>
            <a:ext cx="4831794" cy="8201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last_submission_exception.csv</a:t>
            </a:r>
          </a:p>
          <a:p>
            <a:endParaRPr lang="ko-KR" altLang="en-US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F8C2F2-4E2F-4512-B1A2-087B9C98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46" y="1523238"/>
            <a:ext cx="6079333" cy="4005306"/>
          </a:xfrm>
          <a:prstGeom prst="rect">
            <a:avLst/>
          </a:prstGeom>
        </p:spPr>
      </p:pic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F3D93265-2974-43A9-8E42-53D043651607}"/>
              </a:ext>
            </a:extLst>
          </p:cNvPr>
          <p:cNvSpPr/>
          <p:nvPr/>
        </p:nvSpPr>
        <p:spPr>
          <a:xfrm rot="5400000" flipV="1">
            <a:off x="6974591" y="2227248"/>
            <a:ext cx="1222412" cy="1374874"/>
          </a:xfrm>
          <a:prstGeom prst="bentUpArrow">
            <a:avLst>
              <a:gd name="adj1" fmla="val 17042"/>
              <a:gd name="adj2" fmla="val 23361"/>
              <a:gd name="adj3" fmla="val 1863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8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58C24FFD-7889-496E-A69D-1C226C89939A}"/>
              </a:ext>
            </a:extLst>
          </p:cNvPr>
          <p:cNvSpPr/>
          <p:nvPr/>
        </p:nvSpPr>
        <p:spPr>
          <a:xfrm>
            <a:off x="1363486" y="732168"/>
            <a:ext cx="9461980" cy="47923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spcAft>
                <a:spcPts val="600"/>
              </a:spcAft>
              <a:buNone/>
            </a:pPr>
            <a:endParaRPr lang="ko-KR" altLang="en-US" sz="2000" kern="0" spc="134">
              <a:solidFill>
                <a:srgbClr val="FFFFFF"/>
              </a:solidFill>
              <a:latin typeface="Montserrat" pitchFamily="34" charset="0"/>
            </a:endParaRPr>
          </a:p>
          <a:p>
            <a:pPr algn="l">
              <a:spcAft>
                <a:spcPts val="600"/>
              </a:spcAft>
              <a:buNone/>
            </a:pP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 일반적인 딥러닝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머신러닝의 접근법은 적절한 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validation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세트가 존재할 때 큰 위력을 발휘한다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하지만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이번 대회에서는 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4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월 데이터와 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7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월 데이터 사이의 큰 간극이 있어 적절한 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validation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을 할 수 없었다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</a:t>
            </a:r>
          </a:p>
          <a:p>
            <a:pPr algn="l">
              <a:spcAft>
                <a:spcPts val="600"/>
              </a:spcAft>
              <a:buNone/>
            </a:pP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또한 비식별조치로 데이터가 삭제된 특수한 조건 하에서의 예측이라는 어려움이 있었다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우리 팀은 적절한 데이터 관찰을 통해 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feature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를 생성하였고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이는 타 팀보다 실제 데이터에 맞는 예측을 가능하게 하였다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</a:t>
            </a:r>
          </a:p>
          <a:p>
            <a:pPr algn="l">
              <a:spcAft>
                <a:spcPts val="600"/>
              </a:spcAft>
              <a:buNone/>
            </a:pP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우리는 코로나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19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라는 특수한 상황속에서 업종을 클러스터링하는 새로운 접근법을 제시한다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이는 통계적 이론과 머신러닝 기법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, </a:t>
            </a:r>
            <a:r>
              <a:rPr lang="ko-KR" altLang="en-US" sz="2000" kern="0" spc="134">
                <a:solidFill>
                  <a:srgbClr val="FFFFFF"/>
                </a:solidFill>
                <a:latin typeface="Montserrat" pitchFamily="34" charset="0"/>
              </a:rPr>
              <a:t>그리고 특수 상황을 잘 반영할 수 있는 다양한 아이디어에서 출발한다</a:t>
            </a:r>
            <a:r>
              <a:rPr lang="en-US" altLang="ko-KR" sz="2000" kern="0" spc="134">
                <a:solidFill>
                  <a:srgbClr val="FFFFFF"/>
                </a:solidFill>
                <a:latin typeface="Montserra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36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244850" y="3149606"/>
            <a:ext cx="5604775" cy="528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</a:t>
            </a:r>
          </a:p>
          <a:p>
            <a:pPr algn="ctr">
              <a:lnSpc>
                <a:spcPts val="5513"/>
              </a:lnSpc>
              <a:spcAft>
                <a:spcPts val="600"/>
              </a:spcAft>
              <a:buNone/>
            </a:pPr>
            <a:r>
              <a:rPr lang="en-US" sz="5600" b="1" kern="0" spc="36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</a:t>
            </a:r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66E83C-DBFA-5445-A4B6-E569660A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69" y="0"/>
            <a:ext cx="6858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E195E6-E3CD-2443-A920-755549B9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</a:t>
            </a:r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2907256" y="2707995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2526351" y="2679427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3573839" y="2827504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#1 DATA PREPROCESSING &amp; EDA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2907256" y="346980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Object 8"/>
          <p:cNvSpPr/>
          <p:nvPr/>
        </p:nvSpPr>
        <p:spPr>
          <a:xfrm>
            <a:off x="2526351" y="344123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3573839" y="358931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#2 MODEL BUILDING &amp; EVALUATION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2907256" y="4231614"/>
            <a:ext cx="476131" cy="476131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2" name="Object 11"/>
          <p:cNvSpPr/>
          <p:nvPr/>
        </p:nvSpPr>
        <p:spPr>
          <a:xfrm>
            <a:off x="2526351" y="420304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>
                <a:solidFill>
                  <a:srgbClr val="44417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3573839" y="4351123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#3 RESULTS &amp; CONCLUSION</a:t>
            </a:r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1B96A2-C909-4F52-AD76-D50C29F51D66}"/>
              </a:ext>
            </a:extLst>
          </p:cNvPr>
          <p:cNvGrpSpPr/>
          <p:nvPr/>
        </p:nvGrpSpPr>
        <p:grpSpPr>
          <a:xfrm>
            <a:off x="630238" y="3039245"/>
            <a:ext cx="10928475" cy="779510"/>
            <a:chOff x="831448" y="2710897"/>
            <a:chExt cx="10928475" cy="779510"/>
          </a:xfrm>
        </p:grpSpPr>
        <p:sp>
          <p:nvSpPr>
            <p:cNvPr id="5" name="Object 4"/>
            <p:cNvSpPr/>
            <p:nvPr/>
          </p:nvSpPr>
          <p:spPr>
            <a:xfrm>
              <a:off x="1277499" y="2765145"/>
              <a:ext cx="557564" cy="476131"/>
            </a:xfrm>
            <a:prstGeom prst="ellipse">
              <a:avLst/>
            </a:prstGeom>
            <a:solidFill>
              <a:srgbClr val="FFFFFF"/>
            </a:solidFill>
          </p:spPr>
        </p:sp>
        <p:sp>
          <p:nvSpPr>
            <p:cNvPr id="6" name="Object 5"/>
            <p:cNvSpPr/>
            <p:nvPr/>
          </p:nvSpPr>
          <p:spPr>
            <a:xfrm>
              <a:off x="831448" y="2736577"/>
              <a:ext cx="1449665" cy="504699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spcAft>
                  <a:spcPts val="600"/>
                </a:spcAft>
                <a:buNone/>
              </a:pPr>
              <a:r>
                <a:rPr lang="en-US" sz="2100" b="1" kern="0" spc="134">
                  <a:solidFill>
                    <a:srgbClr val="44417A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1</a:t>
              </a:r>
              <a:endParaRPr lang="en-US"/>
            </a:p>
          </p:txBody>
        </p:sp>
        <p:sp>
          <p:nvSpPr>
            <p:cNvPr id="7" name="Object 6"/>
            <p:cNvSpPr/>
            <p:nvPr/>
          </p:nvSpPr>
          <p:spPr>
            <a:xfrm>
              <a:off x="2035880" y="2710897"/>
              <a:ext cx="9724043" cy="77951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1984"/>
                </a:lnSpc>
                <a:spcAft>
                  <a:spcPts val="600"/>
                </a:spcAft>
                <a:buNone/>
              </a:pPr>
              <a:r>
                <a:rPr lang="en-US" sz="3200" b="1" kern="0" spc="134">
                  <a:solidFill>
                    <a:srgbClr val="FFFFFF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STEP #1 DATA PREPROCESSING &amp; EDA</a:t>
              </a:r>
              <a:endParaRPr lang="en-US" sz="2800"/>
            </a:p>
          </p:txBody>
        </p:sp>
      </p:grp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9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46B4D357-BEA2-4A7C-92EE-720D4555B78A}"/>
              </a:ext>
            </a:extLst>
          </p:cNvPr>
          <p:cNvSpPr/>
          <p:nvPr/>
        </p:nvSpPr>
        <p:spPr>
          <a:xfrm>
            <a:off x="2976243" y="81601"/>
            <a:ext cx="11483691" cy="369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400">
              <a:ea typeface="맑은 고딕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FD6A8-0FFE-4039-A21B-88406675FA37}"/>
              </a:ext>
            </a:extLst>
          </p:cNvPr>
          <p:cNvSpPr txBox="1"/>
          <p:nvPr/>
        </p:nvSpPr>
        <p:spPr>
          <a:xfrm>
            <a:off x="1228979" y="1442255"/>
            <a:ext cx="9912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이번 대회의 목적은 </a:t>
            </a:r>
            <a:r>
              <a:rPr lang="en-US" altLang="ko-KR">
                <a:solidFill>
                  <a:schemeClr val="bg1"/>
                </a:solidFill>
              </a:rPr>
              <a:t>2019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1</a:t>
            </a:r>
            <a:r>
              <a:rPr lang="ko-KR" altLang="en-US">
                <a:solidFill>
                  <a:schemeClr val="bg1"/>
                </a:solidFill>
              </a:rPr>
              <a:t>월부터 </a:t>
            </a: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월까지의  카드매출 데이터를 가지고 </a:t>
            </a: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>
                <a:solidFill>
                  <a:schemeClr val="bg1"/>
                </a:solidFill>
              </a:rPr>
              <a:t>월의 업종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지역별 총 매출을 예상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하는 것이다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 Public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 점수는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월까지의 데이터만으로 예측한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월의 매출을 이용하여 측정하였다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하지만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2020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4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월과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월은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의 영향력도 다르고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가 없는 상황이라고 하더라도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여러 업종별 매출이 많이 다르게 나타난다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따리서 우리 팀은 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월 데이터를 이용한 </a:t>
            </a:r>
            <a:r>
              <a:rPr lang="en-US" altLang="ko-KR">
                <a:solidFill>
                  <a:schemeClr val="bg1"/>
                </a:solidFill>
              </a:rPr>
              <a:t>Validation</a:t>
            </a:r>
            <a:r>
              <a:rPr lang="ko-KR" altLang="en-US">
                <a:solidFill>
                  <a:schemeClr val="bg1"/>
                </a:solidFill>
              </a:rPr>
              <a:t>결과를 매우 제한적으로 사용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또한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여러가지 머신러닝 기법을 사용하기 보다는 그룹들을 특정한 기준으로 클러스터링 하여 그 클러스터 마다 독립적인 방법으로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월의 매출을 예측하는 것이 더 효과적일 것이라 판단하였다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따라서 우리는 그룹의 </a:t>
            </a:r>
            <a:r>
              <a:rPr lang="ko-KR" altLang="en-US">
                <a:solidFill>
                  <a:schemeClr val="bg1"/>
                </a:solidFill>
              </a:rPr>
              <a:t>편차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변동성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선형성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계절성을 기준으로 클러스터링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하여 각 그룹마다 다른 방법으로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월의 매출을 예측하였다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월의 매출을 결정하는 요소는 크게 </a:t>
            </a:r>
            <a:r>
              <a:rPr lang="ko-KR" altLang="en-US">
                <a:solidFill>
                  <a:schemeClr val="bg1"/>
                </a:solidFill>
              </a:rPr>
              <a:t>코로나</a:t>
            </a:r>
            <a:r>
              <a:rPr lang="en-US" altLang="ko-KR">
                <a:solidFill>
                  <a:schemeClr val="bg1"/>
                </a:solidFill>
              </a:rPr>
              <a:t>19</a:t>
            </a:r>
            <a:r>
              <a:rPr lang="ko-KR" altLang="en-US">
                <a:solidFill>
                  <a:schemeClr val="bg1"/>
                </a:solidFill>
              </a:rPr>
              <a:t>가 없는 상황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가상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r>
              <a:rPr lang="ko-KR" altLang="en-US">
                <a:solidFill>
                  <a:schemeClr val="bg1"/>
                </a:solidFill>
              </a:rPr>
              <a:t>에서의 </a:t>
            </a:r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>
                <a:solidFill>
                  <a:schemeClr val="bg1"/>
                </a:solidFill>
              </a:rPr>
              <a:t>월 매출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과 </a:t>
            </a:r>
            <a:r>
              <a:rPr lang="en-US" altLang="ko-KR">
                <a:solidFill>
                  <a:schemeClr val="bg1"/>
                </a:solidFill>
              </a:rPr>
              <a:t>2020</a:t>
            </a:r>
            <a:r>
              <a:rPr lang="ko-KR" altLang="en-US">
                <a:solidFill>
                  <a:schemeClr val="bg1"/>
                </a:solidFill>
              </a:rPr>
              <a:t>년 </a:t>
            </a:r>
            <a:r>
              <a:rPr lang="en-US" altLang="ko-KR">
                <a:solidFill>
                  <a:schemeClr val="bg1"/>
                </a:solidFill>
              </a:rPr>
              <a:t>7</a:t>
            </a:r>
            <a:r>
              <a:rPr lang="ko-KR" altLang="en-US">
                <a:solidFill>
                  <a:schemeClr val="bg1"/>
                </a:solidFill>
              </a:rPr>
              <a:t>월의 코로나</a:t>
            </a:r>
            <a:r>
              <a:rPr lang="en-US" altLang="ko-KR">
                <a:solidFill>
                  <a:schemeClr val="bg1"/>
                </a:solidFill>
              </a:rPr>
              <a:t>19</a:t>
            </a:r>
            <a:r>
              <a:rPr lang="ko-KR" altLang="en-US">
                <a:solidFill>
                  <a:schemeClr val="bg1"/>
                </a:solidFill>
              </a:rPr>
              <a:t>의 영향력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으로 나누어 볼 수 있다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우리는 그룹별로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가 없는 상황의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 매출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월의 코로나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19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의 영향력을 </a:t>
            </a:r>
            <a:r>
              <a:rPr lang="ko-KR" altLang="en-US">
                <a:solidFill>
                  <a:schemeClr val="bg1"/>
                </a:solidFill>
              </a:rPr>
              <a:t>독립적으로 구하여 이를 곱하는 방식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으로 그룹별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월 매출을 결정하였다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6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46B4D357-BEA2-4A7C-92EE-720D4555B78A}"/>
              </a:ext>
            </a:extLst>
          </p:cNvPr>
          <p:cNvSpPr/>
          <p:nvPr/>
        </p:nvSpPr>
        <p:spPr>
          <a:xfrm>
            <a:off x="2976243" y="81601"/>
            <a:ext cx="11483691" cy="36940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1400">
              <a:ea typeface="맑은 고딕"/>
              <a:cs typeface="Arial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08ED0908-0A6F-4265-ABBA-B9308C1EC60B}"/>
              </a:ext>
            </a:extLst>
          </p:cNvPr>
          <p:cNvSpPr/>
          <p:nvPr/>
        </p:nvSpPr>
        <p:spPr>
          <a:xfrm>
            <a:off x="842103" y="3127965"/>
            <a:ext cx="10507795" cy="7511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4000" b="1" kern="0" spc="220">
                <a:solidFill>
                  <a:schemeClr val="bg1"/>
                </a:solidFill>
                <a:ea typeface="+mn-lt"/>
                <a:cs typeface="+mn-lt"/>
              </a:rPr>
              <a:t>COV_07 = non_COV_07</a:t>
            </a:r>
            <a:r>
              <a:rPr lang="ko-KR" altLang="en-US" sz="4000" b="1" kern="0" spc="220">
                <a:solidFill>
                  <a:srgbClr val="002060"/>
                </a:solidFill>
                <a:ea typeface="맑은 고딕"/>
                <a:cs typeface="Arial"/>
              </a:rPr>
              <a:t> </a:t>
            </a:r>
            <a:r>
              <a:rPr lang="ko-KR" altLang="en-US" sz="4000" b="1" kern="0" spc="220">
                <a:solidFill>
                  <a:schemeClr val="bg1"/>
                </a:solidFill>
                <a:ea typeface="맑은 고딕"/>
                <a:cs typeface="Arial"/>
              </a:rPr>
              <a:t>×</a:t>
            </a:r>
            <a:r>
              <a:rPr lang="ko-KR" altLang="en-US" sz="4000" b="1" kern="0" spc="22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4000" b="1" kern="0" spc="220">
                <a:solidFill>
                  <a:schemeClr val="bg1"/>
                </a:solidFill>
                <a:ea typeface="+mn-lt"/>
                <a:cs typeface="+mn-lt"/>
              </a:rPr>
              <a:t>COV_ratio</a:t>
            </a:r>
            <a:endParaRPr lang="ko-KR" altLang="en-US" sz="4000" b="1" kern="0" spc="220">
              <a:solidFill>
                <a:schemeClr val="bg1"/>
              </a:solidFill>
              <a:ea typeface="맑은 고딕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74D3CE-2992-4F46-881F-B9ECF20A76BC}"/>
              </a:ext>
            </a:extLst>
          </p:cNvPr>
          <p:cNvSpPr txBox="1"/>
          <p:nvPr/>
        </p:nvSpPr>
        <p:spPr>
          <a:xfrm>
            <a:off x="1535061" y="4967502"/>
            <a:ext cx="1592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kern="0" spc="220">
                <a:solidFill>
                  <a:schemeClr val="bg1"/>
                </a:solidFill>
                <a:ea typeface="+mn-lt"/>
                <a:cs typeface="+mn-lt"/>
              </a:rPr>
              <a:t>7</a:t>
            </a:r>
            <a:r>
              <a:rPr lang="ko-KR" altLang="en-US" sz="1800" b="1" kern="0" spc="220">
                <a:solidFill>
                  <a:schemeClr val="bg1"/>
                </a:solidFill>
                <a:ea typeface="+mn-lt"/>
                <a:cs typeface="+mn-lt"/>
              </a:rPr>
              <a:t>월 총 매출 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557C4A-C605-4FEB-95DE-7C544384922A}"/>
              </a:ext>
            </a:extLst>
          </p:cNvPr>
          <p:cNvSpPr txBox="1"/>
          <p:nvPr/>
        </p:nvSpPr>
        <p:spPr>
          <a:xfrm>
            <a:off x="5537766" y="4830198"/>
            <a:ext cx="2585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kern="0" spc="220">
                <a:solidFill>
                  <a:schemeClr val="bg1"/>
                </a:solidFill>
                <a:ea typeface="+mn-lt"/>
                <a:cs typeface="+mn-lt"/>
              </a:rPr>
              <a:t>코로나가 없을 때 예상되는 </a:t>
            </a:r>
            <a:r>
              <a:rPr lang="en-US" altLang="ko-KR" sz="1800" b="1" kern="0" spc="220">
                <a:solidFill>
                  <a:schemeClr val="bg1"/>
                </a:solidFill>
                <a:ea typeface="+mn-lt"/>
                <a:cs typeface="+mn-lt"/>
              </a:rPr>
              <a:t>7</a:t>
            </a:r>
            <a:r>
              <a:rPr lang="ko-KR" altLang="en-US" sz="1800" b="1" kern="0" spc="220">
                <a:solidFill>
                  <a:schemeClr val="bg1"/>
                </a:solidFill>
                <a:ea typeface="+mn-lt"/>
                <a:cs typeface="+mn-lt"/>
              </a:rPr>
              <a:t>월 매출</a:t>
            </a:r>
            <a:r>
              <a:rPr lang="ko-KR" altLang="en-US" sz="1800" b="1" kern="0" spc="220">
                <a:solidFill>
                  <a:srgbClr val="002060"/>
                </a:solidFill>
                <a:ea typeface="맑은 고딕"/>
                <a:cs typeface="Arial"/>
              </a:rPr>
              <a:t> 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029B1-9069-4456-AD9F-572D0E420855}"/>
              </a:ext>
            </a:extLst>
          </p:cNvPr>
          <p:cNvSpPr txBox="1"/>
          <p:nvPr/>
        </p:nvSpPr>
        <p:spPr>
          <a:xfrm>
            <a:off x="8403977" y="1387277"/>
            <a:ext cx="203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kern="0" spc="220">
                <a:solidFill>
                  <a:schemeClr val="bg1"/>
                </a:solidFill>
                <a:ea typeface="+mn-lt"/>
                <a:cs typeface="+mn-lt"/>
              </a:rPr>
              <a:t>코로나로 인한 매출 변화율</a:t>
            </a:r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6B23181-5D5E-43E9-860E-7E1F7C9B90F0}"/>
              </a:ext>
            </a:extLst>
          </p:cNvPr>
          <p:cNvCxnSpPr>
            <a:cxnSpLocks/>
          </p:cNvCxnSpPr>
          <p:nvPr/>
        </p:nvCxnSpPr>
        <p:spPr>
          <a:xfrm flipH="1">
            <a:off x="9174337" y="2228155"/>
            <a:ext cx="332773" cy="7079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4FC4B1-926A-45A0-BB84-A1EA6EBABCC0}"/>
              </a:ext>
            </a:extLst>
          </p:cNvPr>
          <p:cNvCxnSpPr>
            <a:cxnSpLocks/>
          </p:cNvCxnSpPr>
          <p:nvPr/>
        </p:nvCxnSpPr>
        <p:spPr>
          <a:xfrm flipV="1">
            <a:off x="2258983" y="4005991"/>
            <a:ext cx="360946" cy="7726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8820F38-48E1-4339-87B2-0EF496877505}"/>
              </a:ext>
            </a:extLst>
          </p:cNvPr>
          <p:cNvCxnSpPr>
            <a:cxnSpLocks/>
          </p:cNvCxnSpPr>
          <p:nvPr/>
        </p:nvCxnSpPr>
        <p:spPr>
          <a:xfrm flipH="1" flipV="1">
            <a:off x="6478612" y="3914019"/>
            <a:ext cx="344160" cy="6810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34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18380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#1-1 CONCEPT</a:t>
            </a:r>
            <a:endParaRPr lang="en-US" altLang="ko-KR" sz="4000"/>
          </a:p>
        </p:txBody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</a:t>
            </a:r>
            <a:r>
              <a:rPr lang="en-US" sz="80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Confidential.DACON</a:t>
            </a: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08ED0908-0A6F-4265-ABBA-B9308C1EC60B}"/>
              </a:ext>
            </a:extLst>
          </p:cNvPr>
          <p:cNvSpPr/>
          <p:nvPr/>
        </p:nvSpPr>
        <p:spPr>
          <a:xfrm>
            <a:off x="823322" y="1286103"/>
            <a:ext cx="7642021" cy="6073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kern="0" spc="220">
                <a:solidFill>
                  <a:schemeClr val="bg1"/>
                </a:solidFill>
                <a:ea typeface="+mn-lt"/>
                <a:cs typeface="+mn-lt"/>
              </a:rPr>
              <a:t>COV_07 = non_COV_07</a:t>
            </a:r>
            <a:r>
              <a:rPr lang="ko-KR" altLang="en-US" sz="2800" b="1" kern="0" spc="220">
                <a:solidFill>
                  <a:srgbClr val="002060"/>
                </a:solidFill>
                <a:ea typeface="맑은 고딕"/>
                <a:cs typeface="Arial"/>
              </a:rPr>
              <a:t> </a:t>
            </a:r>
            <a:r>
              <a:rPr lang="ko-KR" altLang="en-US" sz="2800" b="1" kern="0" spc="220">
                <a:solidFill>
                  <a:schemeClr val="bg1"/>
                </a:solidFill>
                <a:ea typeface="맑은 고딕"/>
                <a:cs typeface="Arial"/>
              </a:rPr>
              <a:t>×</a:t>
            </a:r>
            <a:r>
              <a:rPr lang="ko-KR" altLang="en-US" sz="2800" b="1" kern="0" spc="22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2800" b="1" kern="0" spc="220">
                <a:solidFill>
                  <a:schemeClr val="bg1"/>
                </a:solidFill>
                <a:ea typeface="+mn-lt"/>
                <a:cs typeface="+mn-lt"/>
              </a:rPr>
              <a:t>COV_ratio</a:t>
            </a:r>
            <a:endParaRPr lang="ko-KR" altLang="en-US" sz="2800" b="1" kern="0" spc="220">
              <a:solidFill>
                <a:schemeClr val="bg1"/>
              </a:solidFill>
              <a:ea typeface="맑은 고딕"/>
              <a:cs typeface="Arial"/>
            </a:endParaRPr>
          </a:p>
        </p:txBody>
      </p:sp>
      <p:pic>
        <p:nvPicPr>
          <p:cNvPr id="5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C991349-5A8F-4310-B40B-94551B3F4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07" y="2196979"/>
            <a:ext cx="2813059" cy="2122028"/>
          </a:xfrm>
          <a:prstGeom prst="rect">
            <a:avLst/>
          </a:prstGeom>
        </p:spPr>
      </p:pic>
      <p:pic>
        <p:nvPicPr>
          <p:cNvPr id="6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EC6A07B-5F00-49B5-9A97-3D97C1FA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001" y="2661158"/>
            <a:ext cx="2800593" cy="2172973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390FB9-DF90-4183-9D09-853631BCE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4439" y="3231401"/>
            <a:ext cx="2800593" cy="2204318"/>
          </a:xfrm>
          <a:prstGeom prst="rect">
            <a:avLst/>
          </a:prstGeom>
        </p:spPr>
      </p:pic>
      <p:pic>
        <p:nvPicPr>
          <p:cNvPr id="11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37F83E-859D-4C3D-A8E1-66214518B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241" y="4007486"/>
            <a:ext cx="2776415" cy="220431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5904F91-B2CE-46B4-90DB-CA2621D3B910}"/>
              </a:ext>
            </a:extLst>
          </p:cNvPr>
          <p:cNvSpPr/>
          <p:nvPr/>
        </p:nvSpPr>
        <p:spPr>
          <a:xfrm>
            <a:off x="6165130" y="3676165"/>
            <a:ext cx="901145" cy="24982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279691-8AE8-4F19-BD32-55113A79B11B}"/>
              </a:ext>
            </a:extLst>
          </p:cNvPr>
          <p:cNvSpPr/>
          <p:nvPr/>
        </p:nvSpPr>
        <p:spPr>
          <a:xfrm>
            <a:off x="7348749" y="3418811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9B764B9-EF84-47AD-8BC8-A50B9C754863}"/>
              </a:ext>
            </a:extLst>
          </p:cNvPr>
          <p:cNvSpPr/>
          <p:nvPr/>
        </p:nvSpPr>
        <p:spPr>
          <a:xfrm>
            <a:off x="7573065" y="2669272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CASE4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E10004-2D7E-462A-9C7E-526E4D22ED5B}"/>
              </a:ext>
            </a:extLst>
          </p:cNvPr>
          <p:cNvSpPr/>
          <p:nvPr/>
        </p:nvSpPr>
        <p:spPr>
          <a:xfrm>
            <a:off x="8603496" y="2280111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CASE1.1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96FDFF-36A7-43B7-9041-62A1E6037432}"/>
              </a:ext>
            </a:extLst>
          </p:cNvPr>
          <p:cNvSpPr/>
          <p:nvPr/>
        </p:nvSpPr>
        <p:spPr>
          <a:xfrm>
            <a:off x="9858242" y="2686714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CASE1.2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E88DD01-DAEF-495C-927E-EA3ABEA8C096}"/>
              </a:ext>
            </a:extLst>
          </p:cNvPr>
          <p:cNvSpPr/>
          <p:nvPr/>
        </p:nvSpPr>
        <p:spPr>
          <a:xfrm>
            <a:off x="9965394" y="3289300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CASE1.3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0A0F1F-7783-4E3A-B5FF-B1F6932F8C82}"/>
              </a:ext>
            </a:extLst>
          </p:cNvPr>
          <p:cNvSpPr/>
          <p:nvPr/>
        </p:nvSpPr>
        <p:spPr>
          <a:xfrm>
            <a:off x="9572382" y="4074186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CASE2.1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8154C8A-9800-432D-AAD1-FA920223381E}"/>
              </a:ext>
            </a:extLst>
          </p:cNvPr>
          <p:cNvSpPr/>
          <p:nvPr/>
        </p:nvSpPr>
        <p:spPr>
          <a:xfrm>
            <a:off x="8629581" y="4546118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CASE2.2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1631FC0-2A06-4C2D-9185-851DCFB02D82}"/>
              </a:ext>
            </a:extLst>
          </p:cNvPr>
          <p:cNvSpPr/>
          <p:nvPr/>
        </p:nvSpPr>
        <p:spPr>
          <a:xfrm>
            <a:off x="7566517" y="4085580"/>
            <a:ext cx="1659117" cy="8606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CASE2.3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1AF75405-E4C0-4E34-98F9-3B21F5DA3F83}"/>
              </a:ext>
            </a:extLst>
          </p:cNvPr>
          <p:cNvSpPr/>
          <p:nvPr/>
        </p:nvSpPr>
        <p:spPr>
          <a:xfrm>
            <a:off x="1187777" y="2196979"/>
            <a:ext cx="429134" cy="4014826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0E7B86-F245-4209-939A-223C9D536724}"/>
              </a:ext>
            </a:extLst>
          </p:cNvPr>
          <p:cNvSpPr txBox="1"/>
          <p:nvPr/>
        </p:nvSpPr>
        <p:spPr>
          <a:xfrm>
            <a:off x="161019" y="3956307"/>
            <a:ext cx="103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650</a:t>
            </a:r>
            <a:r>
              <a:rPr lang="ko-KR" altLang="en-US">
                <a:solidFill>
                  <a:schemeClr val="bg1"/>
                </a:solidFill>
              </a:rPr>
              <a:t>개의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</a:rPr>
              <a:t> 그룹</a:t>
            </a: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BC896347-A646-4EBD-A6B9-81A3C938C401}"/>
              </a:ext>
            </a:extLst>
          </p:cNvPr>
          <p:cNvSpPr/>
          <p:nvPr/>
        </p:nvSpPr>
        <p:spPr>
          <a:xfrm rot="16200000">
            <a:off x="9295379" y="3672707"/>
            <a:ext cx="429134" cy="4014826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6E8F8-5457-401C-A32C-7AB83D282777}"/>
              </a:ext>
            </a:extLst>
          </p:cNvPr>
          <p:cNvSpPr txBox="1"/>
          <p:nvPr/>
        </p:nvSpPr>
        <p:spPr>
          <a:xfrm>
            <a:off x="8418699" y="6179439"/>
            <a:ext cx="261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8</a:t>
            </a:r>
            <a:r>
              <a:rPr lang="ko-KR" altLang="en-US">
                <a:solidFill>
                  <a:schemeClr val="bg1"/>
                </a:solidFill>
              </a:rPr>
              <a:t>개의 </a:t>
            </a:r>
            <a:r>
              <a:rPr lang="en-US" altLang="ko-KR">
                <a:solidFill>
                  <a:schemeClr val="bg1"/>
                </a:solidFill>
              </a:rPr>
              <a:t>CASE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76CF80-7B9B-4892-ABC3-AE9198639D7D}"/>
              </a:ext>
            </a:extLst>
          </p:cNvPr>
          <p:cNvSpPr/>
          <p:nvPr/>
        </p:nvSpPr>
        <p:spPr>
          <a:xfrm>
            <a:off x="5501844" y="2873612"/>
            <a:ext cx="1993058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5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가지 판단 기준</a:t>
            </a:r>
          </a:p>
        </p:txBody>
      </p:sp>
    </p:spTree>
    <p:extLst>
      <p:ext uri="{BB962C8B-B14F-4D97-AF65-F5344CB8AC3E}">
        <p14:creationId xmlns:p14="http://schemas.microsoft.com/office/powerpoint/2010/main" val="140159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/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5713428" y="2789794"/>
            <a:ext cx="6390323" cy="3301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그룹: 시도 및 업종</a:t>
            </a:r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(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예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: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제주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,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한식 음식점업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)</a:t>
            </a: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 동일한 그룹 내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2019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1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월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~ 202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2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월 중 하나라도 매출이 집계되지 않는 기간이 존재할 경우 결측 그룹으로 판단한다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  <a:endParaRPr lang="ko-KR" altLang="en-US" sz="2000" b="1" kern="0" spc="220">
              <a:solidFill>
                <a:srgbClr val="FFFFFF"/>
              </a:solidFill>
              <a:ea typeface="맑은 고딕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4E952F7-6649-4A8B-BA76-30FC883BF2D9}"/>
              </a:ext>
            </a:extLst>
          </p:cNvPr>
          <p:cNvSpPr/>
          <p:nvPr/>
        </p:nvSpPr>
        <p:spPr>
          <a:xfrm>
            <a:off x="1432191" y="3430391"/>
            <a:ext cx="4019509" cy="9813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b="1" kern="0" spc="220">
                <a:solidFill>
                  <a:srgbClr val="002060"/>
                </a:solidFill>
                <a:ea typeface="+mn-lt"/>
                <a:cs typeface="+mn-lt"/>
              </a:rPr>
              <a:t>결측값 존재</a:t>
            </a:r>
            <a:r>
              <a:rPr lang="en-US" altLang="ko-KR" sz="4800" b="1" kern="0" spc="220">
                <a:solidFill>
                  <a:srgbClr val="002060"/>
                </a:solidFill>
                <a:ea typeface="+mn-lt"/>
                <a:cs typeface="+mn-lt"/>
              </a:rPr>
              <a:t>?</a:t>
            </a:r>
            <a:endParaRPr lang="ko-KR" altLang="en-US" sz="32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810DA43-5483-4632-8880-C932CEE7F807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기준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1 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결측치 유무</a:t>
            </a:r>
          </a:p>
        </p:txBody>
      </p:sp>
    </p:spTree>
    <p:extLst>
      <p:ext uri="{BB962C8B-B14F-4D97-AF65-F5344CB8AC3E}">
        <p14:creationId xmlns:p14="http://schemas.microsoft.com/office/powerpoint/2010/main" val="4471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675"/>
              </a:lnSpc>
              <a:spcAft>
                <a:spcPts val="600"/>
              </a:spcAft>
            </a:pPr>
            <a:r>
              <a:rPr lang="en-US" altLang="ko-KR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STEP #1-2 </a:t>
            </a:r>
            <a:r>
              <a:rPr lang="ko-KR" altLang="en-US" sz="3800" b="1" kern="0" spc="240">
                <a:solidFill>
                  <a:srgbClr val="FFFFFF"/>
                </a:solidFill>
                <a:latin typeface="Montserrat"/>
                <a:ea typeface="Montserrat" pitchFamily="34" charset="-122"/>
                <a:cs typeface="Montserrat" pitchFamily="34" charset="-120"/>
              </a:rPr>
              <a:t>클러스터링 기준</a:t>
            </a:r>
            <a:endParaRPr lang="en-US" altLang="ko-KR" sz="4000"/>
          </a:p>
        </p:txBody>
      </p:sp>
      <p:sp>
        <p:nvSpPr>
          <p:cNvPr id="5" name="Object 4"/>
          <p:cNvSpPr/>
          <p:nvPr/>
        </p:nvSpPr>
        <p:spPr>
          <a:xfrm>
            <a:off x="1118908" y="1726234"/>
            <a:ext cx="4332792" cy="4332792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Confidential.DACON Inc  All Rights Reserved.</a:t>
            </a:r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9" y="6380155"/>
            <a:ext cx="638015" cy="333292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816CBF47-9EDE-4520-BF0D-73C3B7BE1284}"/>
              </a:ext>
            </a:extLst>
          </p:cNvPr>
          <p:cNvSpPr/>
          <p:nvPr/>
        </p:nvSpPr>
        <p:spPr>
          <a:xfrm>
            <a:off x="5967953" y="2455532"/>
            <a:ext cx="5956764" cy="3301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그룹: 시도 및 업종</a:t>
            </a:r>
            <a:endParaRPr lang="en-US" altLang="ko-KR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(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예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: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제주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, </a:t>
            </a:r>
            <a:r>
              <a:rPr lang="ko-KR" altLang="en-US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한식 음식점업</a:t>
            </a:r>
            <a:r>
              <a:rPr lang="en-US" altLang="ko-KR" sz="2000" kern="0" spc="220">
                <a:solidFill>
                  <a:schemeClr val="bg1">
                    <a:lumMod val="75000"/>
                  </a:schemeClr>
                </a:solidFill>
                <a:ea typeface="맑은 고딕"/>
                <a:cs typeface="Arial"/>
              </a:rPr>
              <a:t>)</a:t>
            </a:r>
            <a:endParaRPr lang="ko-KR" altLang="en-US" sz="2000" kern="0" spc="220">
              <a:solidFill>
                <a:schemeClr val="bg1">
                  <a:lumMod val="75000"/>
                </a:schemeClr>
              </a:solidFill>
              <a:ea typeface="맑은 고딕"/>
              <a:cs typeface="Arial"/>
            </a:endParaRP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std: 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그룹 내 월별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AMT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의 표준편차</a:t>
            </a:r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std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가 작을 경우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2019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~ 2020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년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1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월의 평균으로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non_cov_07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을 예측한다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</a:p>
          <a:p>
            <a:endParaRPr lang="en-US" altLang="ko-KR" sz="2000" b="1" kern="0" spc="220">
              <a:solidFill>
                <a:srgbClr val="FFFFFF"/>
              </a:solidFill>
              <a:ea typeface="맑은 고딕"/>
              <a:cs typeface="Arial"/>
            </a:endParaRPr>
          </a:p>
          <a:p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std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가 크면 해당 그룹의 변동성이 크므로 다른 방법으로 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non_cov_07</a:t>
            </a:r>
            <a:r>
              <a:rPr lang="ko-KR" altLang="en-US" sz="2000" b="1" kern="0" spc="220">
                <a:solidFill>
                  <a:srgbClr val="FFFFFF"/>
                </a:solidFill>
                <a:ea typeface="맑은 고딕"/>
                <a:cs typeface="Arial"/>
              </a:rPr>
              <a:t>을 예측한다</a:t>
            </a:r>
            <a:r>
              <a:rPr lang="en-US" altLang="ko-KR" sz="2000" b="1" kern="0" spc="220">
                <a:solidFill>
                  <a:srgbClr val="FFFFFF"/>
                </a:solidFill>
                <a:ea typeface="맑은 고딕"/>
                <a:cs typeface="Arial"/>
              </a:rPr>
              <a:t>.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4E952F7-6649-4A8B-BA76-30FC883BF2D9}"/>
              </a:ext>
            </a:extLst>
          </p:cNvPr>
          <p:cNvSpPr/>
          <p:nvPr/>
        </p:nvSpPr>
        <p:spPr>
          <a:xfrm>
            <a:off x="1432191" y="3430391"/>
            <a:ext cx="1306981" cy="6760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b="1" kern="0" spc="220">
                <a:solidFill>
                  <a:srgbClr val="002060"/>
                </a:solidFill>
                <a:ea typeface="+mn-lt"/>
                <a:cs typeface="+mn-lt"/>
              </a:rPr>
              <a:t>std</a:t>
            </a:r>
            <a:r>
              <a:rPr lang="ko-KR" altLang="en-US" sz="3200" b="1" kern="0" spc="220">
                <a:solidFill>
                  <a:srgbClr val="002060"/>
                </a:solidFill>
                <a:ea typeface="+mn-lt"/>
                <a:cs typeface="+mn-lt"/>
              </a:rPr>
              <a:t>=</a:t>
            </a:r>
            <a:endParaRPr lang="ko-KR" altLang="en-US" sz="32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endParaRPr lang="en-US" altLang="ko-KR" sz="4800" b="1" kern="0" spc="220">
              <a:solidFill>
                <a:srgbClr val="002060"/>
              </a:solidFill>
              <a:ea typeface="맑은 고딕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C6B5DF-FA3C-4A00-8D8C-0E2E289596E9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6DC0848-C27A-4E0D-A581-FAD20499A476}"/>
              </a:ext>
            </a:extLst>
          </p:cNvPr>
          <p:cNvSpPr/>
          <p:nvPr/>
        </p:nvSpPr>
        <p:spPr>
          <a:xfrm>
            <a:off x="2415211" y="3432781"/>
            <a:ext cx="2863961" cy="16098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그룹 내 월별</a:t>
            </a:r>
            <a:endParaRPr lang="en-US" altLang="ko-KR" sz="20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sz="2000" b="1" kern="0" spc="220">
                <a:solidFill>
                  <a:srgbClr val="002060"/>
                </a:solidFill>
                <a:ea typeface="맑은 고딕"/>
                <a:cs typeface="Arial"/>
              </a:rPr>
              <a:t>AMT</a:t>
            </a:r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의</a:t>
            </a:r>
            <a:endParaRPr lang="en-US" altLang="ko-KR" sz="2000" b="1" kern="0" spc="220">
              <a:solidFill>
                <a:srgbClr val="002060"/>
              </a:solidFill>
              <a:ea typeface="맑은 고딕"/>
              <a:cs typeface="Arial"/>
            </a:endParaRPr>
          </a:p>
          <a:p>
            <a:pPr algn="ctr"/>
            <a:r>
              <a:rPr lang="ko-KR" altLang="en-US" sz="2000" b="1" kern="0" spc="220">
                <a:solidFill>
                  <a:srgbClr val="002060"/>
                </a:solidFill>
                <a:ea typeface="맑은 고딕"/>
                <a:cs typeface="Arial"/>
              </a:rPr>
              <a:t> 표준편차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810DA43-5483-4632-8880-C932CEE7F807}"/>
              </a:ext>
            </a:extLst>
          </p:cNvPr>
          <p:cNvSpPr/>
          <p:nvPr/>
        </p:nvSpPr>
        <p:spPr>
          <a:xfrm>
            <a:off x="8461268" y="347756"/>
            <a:ext cx="3298655" cy="5614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기준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2 std(</a:t>
            </a:r>
            <a:r>
              <a:rPr lang="ko-KR" altLang="en-US" b="1">
                <a:solidFill>
                  <a:schemeClr val="bg1"/>
                </a:solidFill>
                <a:ea typeface="맑은 고딕"/>
                <a:cs typeface="Arial"/>
              </a:rPr>
              <a:t>표준편차</a:t>
            </a:r>
            <a:r>
              <a:rPr lang="en-US" altLang="ko-KR" b="1">
                <a:solidFill>
                  <a:schemeClr val="bg1"/>
                </a:solidFill>
                <a:ea typeface="맑은 고딕"/>
                <a:cs typeface="Arial"/>
              </a:rPr>
              <a:t>)</a:t>
            </a:r>
            <a:endParaRPr lang="ko-KR" altLang="en-US" b="1">
              <a:solidFill>
                <a:schemeClr val="bg1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92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2499</Words>
  <Application>Microsoft Office PowerPoint</Application>
  <PresentationFormat>와이드스크린</PresentationFormat>
  <Paragraphs>428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Roboto</vt:lpstr>
      <vt:lpstr>맑은 고딕</vt:lpstr>
      <vt:lpstr>Montserrat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 daegewon</cp:lastModifiedBy>
  <cp:revision>3</cp:revision>
  <dcterms:created xsi:type="dcterms:W3CDTF">2020-08-10T07:15:54Z</dcterms:created>
  <dcterms:modified xsi:type="dcterms:W3CDTF">2020-08-16T07:31:47Z</dcterms:modified>
</cp:coreProperties>
</file>